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handoutMasterIdLst>
    <p:handoutMasterId r:id="rId31"/>
  </p:handoutMasterIdLst>
  <p:sldIdLst>
    <p:sldId id="256" r:id="rId3"/>
    <p:sldId id="264" r:id="rId4"/>
    <p:sldId id="265" r:id="rId5"/>
    <p:sldId id="266" r:id="rId6"/>
    <p:sldId id="260" r:id="rId7"/>
    <p:sldId id="293" r:id="rId8"/>
    <p:sldId id="292" r:id="rId9"/>
    <p:sldId id="267" r:id="rId10"/>
    <p:sldId id="268" r:id="rId11"/>
    <p:sldId id="272" r:id="rId12"/>
    <p:sldId id="269" r:id="rId13"/>
    <p:sldId id="298" r:id="rId14"/>
    <p:sldId id="299" r:id="rId15"/>
    <p:sldId id="275" r:id="rId16"/>
    <p:sldId id="276" r:id="rId17"/>
    <p:sldId id="294" r:id="rId18"/>
    <p:sldId id="278" r:id="rId19"/>
    <p:sldId id="280" r:id="rId20"/>
    <p:sldId id="279" r:id="rId21"/>
    <p:sldId id="281" r:id="rId22"/>
    <p:sldId id="282" r:id="rId23"/>
    <p:sldId id="286" r:id="rId24"/>
    <p:sldId id="290" r:id="rId25"/>
    <p:sldId id="297" r:id="rId26"/>
    <p:sldId id="295" r:id="rId27"/>
    <p:sldId id="296"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162" autoAdjust="0"/>
  </p:normalViewPr>
  <p:slideViewPr>
    <p:cSldViewPr>
      <p:cViewPr varScale="1">
        <p:scale>
          <a:sx n="57" d="100"/>
          <a:sy n="57" d="100"/>
        </p:scale>
        <p:origin x="1498" y="62"/>
      </p:cViewPr>
      <p:guideLst>
        <p:guide pos="3840"/>
        <p:guide orient="horz" pos="216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2B48F5-BACC-47D6-A0F7-82FBF9C6BC85}" type="datetimeFigureOut">
              <a:rPr lang="en-US"/>
              <a:t>1/23/2024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ACAF8E-318A-4EFE-8633-D9E72ABCE0ED}" type="slidenum">
              <a:rPr/>
              <a:t>‹#›</a:t>
            </a:fld>
            <a:endParaRPr/>
          </a:p>
        </p:txBody>
      </p:sp>
    </p:spTree>
    <p:extLst>
      <p:ext uri="{BB962C8B-B14F-4D97-AF65-F5344CB8AC3E}">
        <p14:creationId xmlns:p14="http://schemas.microsoft.com/office/powerpoint/2010/main" val="240655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1CD00-5424-4675-AB18-2C419B060449}" type="datetimeFigureOut">
              <a:rPr lang="en-US"/>
              <a:t>1/23/2024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2CF44-2B13-41B4-A334-1CDF534EEBBF}" type="slidenum">
              <a:rPr/>
              <a:t>‹#›</a:t>
            </a:fld>
            <a:endParaRPr/>
          </a:p>
        </p:txBody>
      </p:sp>
    </p:spTree>
    <p:extLst>
      <p:ext uri="{BB962C8B-B14F-4D97-AF65-F5344CB8AC3E}">
        <p14:creationId xmlns:p14="http://schemas.microsoft.com/office/powerpoint/2010/main" val="44538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Thanks for joining us to talk about Generative AI trends for 2024</a:t>
            </a:r>
          </a:p>
          <a:p>
            <a:endParaRPr lang="en-US" dirty="0"/>
          </a:p>
        </p:txBody>
      </p:sp>
      <p:sp>
        <p:nvSpPr>
          <p:cNvPr id="4" name="Slide Number Placeholder 3"/>
          <p:cNvSpPr>
            <a:spLocks noGrp="1"/>
          </p:cNvSpPr>
          <p:nvPr>
            <p:ph type="sldNum" sz="quarter" idx="5"/>
          </p:nvPr>
        </p:nvSpPr>
        <p:spPr/>
        <p:txBody>
          <a:bodyPr/>
          <a:lstStyle/>
          <a:p>
            <a:fld id="{5EE2CF44-2B13-41B4-A334-1CDF534EEBBF}" type="slidenum">
              <a:rPr lang="en-US" smtClean="0"/>
              <a:t>1</a:t>
            </a:fld>
            <a:endParaRPr lang="en-US"/>
          </a:p>
        </p:txBody>
      </p:sp>
    </p:spTree>
    <p:extLst>
      <p:ext uri="{BB962C8B-B14F-4D97-AF65-F5344CB8AC3E}">
        <p14:creationId xmlns:p14="http://schemas.microsoft.com/office/powerpoint/2010/main" val="1063949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2CF44-2B13-41B4-A334-1CDF534EEBBF}" type="slidenum">
              <a:rPr lang="en-US" smtClean="0"/>
              <a:t>13</a:t>
            </a:fld>
            <a:endParaRPr lang="en-US"/>
          </a:p>
        </p:txBody>
      </p:sp>
    </p:spTree>
    <p:extLst>
      <p:ext uri="{BB962C8B-B14F-4D97-AF65-F5344CB8AC3E}">
        <p14:creationId xmlns:p14="http://schemas.microsoft.com/office/powerpoint/2010/main" val="3646276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2CF44-2B13-41B4-A334-1CDF534EEBBF}" type="slidenum">
              <a:rPr lang="en-US" smtClean="0"/>
              <a:t>16</a:t>
            </a:fld>
            <a:endParaRPr lang="en-US"/>
          </a:p>
        </p:txBody>
      </p:sp>
    </p:spTree>
    <p:extLst>
      <p:ext uri="{BB962C8B-B14F-4D97-AF65-F5344CB8AC3E}">
        <p14:creationId xmlns:p14="http://schemas.microsoft.com/office/powerpoint/2010/main" val="1539123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Even though we are out of the initial experimentation phase, we recommend that organizations continually brainstorm potential use cases.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 particular we recommend that organizations assign each department or business unit with coming up with a few relevant to their line of work</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very shortly you will have a long list</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Internally this may look like </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Summarizing opportunities in sales teams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Narrative reporting for analytics teams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Resume parsing and skill classification for HR teams</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Externally you may also find ways to impact customers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Support and customer interaction</a:t>
            </a:r>
          </a:p>
          <a:p>
            <a:pPr marL="742950" marR="0" lvl="1" indent="-285750">
              <a:lnSpc>
                <a:spcPct val="107000"/>
              </a:lnSpc>
              <a:spcBef>
                <a:spcPts val="0"/>
              </a:spcBef>
              <a:spcAft>
                <a:spcPts val="80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Unstructured search to better position capabilities, offerings, and documentation</a:t>
            </a:r>
          </a:p>
        </p:txBody>
      </p:sp>
      <p:sp>
        <p:nvSpPr>
          <p:cNvPr id="4" name="Slide Number Placeholder 3"/>
          <p:cNvSpPr>
            <a:spLocks noGrp="1"/>
          </p:cNvSpPr>
          <p:nvPr>
            <p:ph type="sldNum" sz="quarter" idx="5"/>
          </p:nvPr>
        </p:nvSpPr>
        <p:spPr/>
        <p:txBody>
          <a:bodyPr/>
          <a:lstStyle/>
          <a:p>
            <a:fld id="{5EE2CF44-2B13-41B4-A334-1CDF534EEBBF}" type="slidenum">
              <a:rPr lang="en-US" smtClean="0"/>
              <a:t>24</a:t>
            </a:fld>
            <a:endParaRPr lang="en-US"/>
          </a:p>
        </p:txBody>
      </p:sp>
    </p:spTree>
    <p:extLst>
      <p:ext uri="{BB962C8B-B14F-4D97-AF65-F5344CB8AC3E}">
        <p14:creationId xmlns:p14="http://schemas.microsoft.com/office/powerpoint/2010/main" val="57820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After this brainstorming exercise, you should be able to assess the potential of each use case focusing on applications that have already proven successful</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 general, 3 application classes have emerged</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Structuring unstructured data</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 great example involves Sentiment analysis of text to get a better understanding of users (internally for HR flight risks) (externally for social media and customer sentiment)</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Generating content</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This is the most familiar use case for most people and is the core of ChatGPT</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For any developers in the audience, a key use case has emerged around generating code documentation, saving considerable time.</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Retrieving content</a:t>
            </a:r>
          </a:p>
          <a:p>
            <a:pPr marL="1143000" marR="0" lvl="2" indent="-228600">
              <a:lnSpc>
                <a:spcPct val="107000"/>
              </a:lnSpc>
              <a:spcBef>
                <a:spcPts val="0"/>
              </a:spcBef>
              <a:spcAft>
                <a:spcPts val="80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to better position existing capabilities, offerings, and documentation</a:t>
            </a:r>
          </a:p>
        </p:txBody>
      </p:sp>
      <p:sp>
        <p:nvSpPr>
          <p:cNvPr id="4" name="Slide Number Placeholder 3"/>
          <p:cNvSpPr>
            <a:spLocks noGrp="1"/>
          </p:cNvSpPr>
          <p:nvPr>
            <p:ph type="sldNum" sz="quarter" idx="5"/>
          </p:nvPr>
        </p:nvSpPr>
        <p:spPr/>
        <p:txBody>
          <a:bodyPr/>
          <a:lstStyle/>
          <a:p>
            <a:fld id="{5EE2CF44-2B13-41B4-A334-1CDF534EEBBF}" type="slidenum">
              <a:rPr lang="en-US" smtClean="0"/>
              <a:t>25</a:t>
            </a:fld>
            <a:endParaRPr lang="en-US"/>
          </a:p>
        </p:txBody>
      </p:sp>
    </p:spTree>
    <p:extLst>
      <p:ext uri="{BB962C8B-B14F-4D97-AF65-F5344CB8AC3E}">
        <p14:creationId xmlns:p14="http://schemas.microsoft.com/office/powerpoint/2010/main" val="3589136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We also recommend that organizations incorporate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LLMOps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into their core Data and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MLOp</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practices, especially as use cases proliferate</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Gen AI application delivered need to be constantly evaluated</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This involves AB testing relative to other models </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Collecting feedback to refine the user experience</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Deployment Monitoring and ongoing monitoring</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Model updates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API monitoring</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Drift monitoring</a:t>
            </a:r>
          </a:p>
          <a:p>
            <a:pPr marL="742950" marR="0" lvl="1" indent="-285750">
              <a:lnSpc>
                <a:spcPct val="107000"/>
              </a:lnSpc>
              <a:spcBef>
                <a:spcPts val="0"/>
              </a:spcBef>
              <a:spcAft>
                <a:spcPts val="80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Feature importance and model fairness evaluation</a:t>
            </a:r>
          </a:p>
        </p:txBody>
      </p:sp>
      <p:sp>
        <p:nvSpPr>
          <p:cNvPr id="4" name="Slide Number Placeholder 3"/>
          <p:cNvSpPr>
            <a:spLocks noGrp="1"/>
          </p:cNvSpPr>
          <p:nvPr>
            <p:ph type="sldNum" sz="quarter" idx="5"/>
          </p:nvPr>
        </p:nvSpPr>
        <p:spPr/>
        <p:txBody>
          <a:bodyPr/>
          <a:lstStyle/>
          <a:p>
            <a:fld id="{5EE2CF44-2B13-41B4-A334-1CDF534EEBBF}" type="slidenum">
              <a:rPr lang="en-US" smtClean="0"/>
              <a:t>26</a:t>
            </a:fld>
            <a:endParaRPr lang="en-US"/>
          </a:p>
        </p:txBody>
      </p:sp>
    </p:spTree>
    <p:extLst>
      <p:ext uri="{BB962C8B-B14F-4D97-AF65-F5344CB8AC3E}">
        <p14:creationId xmlns:p14="http://schemas.microsoft.com/office/powerpoint/2010/main" val="2493102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a:p>
            <a:endParaRPr lang="en-US" dirty="0"/>
          </a:p>
          <a:p>
            <a:r>
              <a:rPr lang="en-US" dirty="0"/>
              <a:t>Questions? </a:t>
            </a:r>
          </a:p>
          <a:p>
            <a:endParaRPr lang="en-US" dirty="0"/>
          </a:p>
        </p:txBody>
      </p:sp>
      <p:sp>
        <p:nvSpPr>
          <p:cNvPr id="4" name="Slide Number Placeholder 3"/>
          <p:cNvSpPr>
            <a:spLocks noGrp="1"/>
          </p:cNvSpPr>
          <p:nvPr>
            <p:ph type="sldNum" sz="quarter" idx="5"/>
          </p:nvPr>
        </p:nvSpPr>
        <p:spPr/>
        <p:txBody>
          <a:bodyPr/>
          <a:lstStyle/>
          <a:p>
            <a:fld id="{5EE2CF44-2B13-41B4-A334-1CDF534EEBBF}" type="slidenum">
              <a:rPr lang="en-US" smtClean="0"/>
              <a:t>27</a:t>
            </a:fld>
            <a:endParaRPr lang="en-US"/>
          </a:p>
        </p:txBody>
      </p:sp>
    </p:spTree>
    <p:extLst>
      <p:ext uri="{BB962C8B-B14F-4D97-AF65-F5344CB8AC3E}">
        <p14:creationId xmlns:p14="http://schemas.microsoft.com/office/powerpoint/2010/main" val="253811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 Alex Wurm, lead analyst at Nucleus Research for all things analytics and data management</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[Sam Introduction]</a:t>
            </a:r>
          </a:p>
        </p:txBody>
      </p:sp>
      <p:sp>
        <p:nvSpPr>
          <p:cNvPr id="4" name="Slide Number Placeholder 3"/>
          <p:cNvSpPr>
            <a:spLocks noGrp="1"/>
          </p:cNvSpPr>
          <p:nvPr>
            <p:ph type="sldNum" sz="quarter" idx="5"/>
          </p:nvPr>
        </p:nvSpPr>
        <p:spPr/>
        <p:txBody>
          <a:bodyPr/>
          <a:lstStyle/>
          <a:p>
            <a:fld id="{5EE2CF44-2B13-41B4-A334-1CDF534EEBBF}" type="slidenum">
              <a:rPr lang="en-US" smtClean="0"/>
              <a:t>2</a:t>
            </a:fld>
            <a:endParaRPr lang="en-US"/>
          </a:p>
        </p:txBody>
      </p:sp>
    </p:spTree>
    <p:extLst>
      <p:ext uri="{BB962C8B-B14F-4D97-AF65-F5344CB8AC3E}">
        <p14:creationId xmlns:p14="http://schemas.microsoft.com/office/powerpoint/2010/main" val="303628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 know we have heard a lot about generative AI a lot so we will try to focus this presentation on the actual value organizations have achieved with generative AI.</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.This includes: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Emerging trends and how they align with the value of generative AI</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challenges organizations should look out for</a:t>
            </a:r>
          </a:p>
          <a:p>
            <a:pPr marL="742950" marR="0" lvl="1" indent="-285750">
              <a:lnSpc>
                <a:spcPct val="107000"/>
              </a:lnSpc>
              <a:spcBef>
                <a:spcPts val="0"/>
              </a:spcBef>
              <a:spcAft>
                <a:spcPts val="80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and the best practices organizations should keep in mind</a:t>
            </a:r>
          </a:p>
        </p:txBody>
      </p:sp>
      <p:sp>
        <p:nvSpPr>
          <p:cNvPr id="4" name="Slide Number Placeholder 3"/>
          <p:cNvSpPr>
            <a:spLocks noGrp="1"/>
          </p:cNvSpPr>
          <p:nvPr>
            <p:ph type="sldNum" sz="quarter" idx="5"/>
          </p:nvPr>
        </p:nvSpPr>
        <p:spPr/>
        <p:txBody>
          <a:bodyPr/>
          <a:lstStyle/>
          <a:p>
            <a:fld id="{5EE2CF44-2B13-41B4-A334-1CDF534EEBBF}" type="slidenum">
              <a:rPr lang="en-US" smtClean="0"/>
              <a:t>3</a:t>
            </a:fld>
            <a:endParaRPr lang="en-US"/>
          </a:p>
        </p:txBody>
      </p:sp>
    </p:spTree>
    <p:extLst>
      <p:ext uri="{BB962C8B-B14F-4D97-AF65-F5344CB8AC3E}">
        <p14:creationId xmlns:p14="http://schemas.microsoft.com/office/powerpoint/2010/main" val="277724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the trends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breaking out of the initial experimentation phase and certain use cases have emerged for their ability to deliver value.</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such, customer priorities have shifted.</a:t>
            </a:r>
          </a:p>
        </p:txBody>
      </p:sp>
      <p:sp>
        <p:nvSpPr>
          <p:cNvPr id="4" name="Slide Number Placeholder 3"/>
          <p:cNvSpPr>
            <a:spLocks noGrp="1"/>
          </p:cNvSpPr>
          <p:nvPr>
            <p:ph type="sldNum" sz="quarter" idx="5"/>
          </p:nvPr>
        </p:nvSpPr>
        <p:spPr/>
        <p:txBody>
          <a:bodyPr/>
          <a:lstStyle/>
          <a:p>
            <a:fld id="{5EE2CF44-2B13-41B4-A334-1CDF534EEBBF}" type="slidenum">
              <a:rPr lang="en-US" smtClean="0"/>
              <a:t>4</a:t>
            </a:fld>
            <a:endParaRPr lang="en-US"/>
          </a:p>
        </p:txBody>
      </p:sp>
    </p:spTree>
    <p:extLst>
      <p:ext uri="{BB962C8B-B14F-4D97-AF65-F5344CB8AC3E}">
        <p14:creationId xmlns:p14="http://schemas.microsoft.com/office/powerpoint/2010/main" val="2497485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Now the top priority for organizations isn’t how to best experiment and iterate on ideas but how to quickly and securely implement use cases of high value.</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Technical experts are emerging.</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Tools capable of shortening time to live are also proliferating.</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These all change the ROI dynamics of many Gen AI use cases</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Organizations must also consider the risks they are undertaking when delivering AI applications.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Evolving regulations</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Ex. Europe regulating AI risks </a:t>
            </a:r>
          </a:p>
          <a:p>
            <a:pPr marL="1143000" marR="0" lvl="2" indent="-228600">
              <a:lnSpc>
                <a:spcPct val="107000"/>
              </a:lnSpc>
              <a:spcBef>
                <a:spcPts val="0"/>
              </a:spcBef>
              <a:spcAft>
                <a:spcPts val="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Ex. bias audits</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Future-proofing deployments</a:t>
            </a:r>
          </a:p>
          <a:p>
            <a:pPr marL="1143000" marR="0" lvl="2" indent="-228600">
              <a:lnSpc>
                <a:spcPct val="107000"/>
              </a:lnSpc>
              <a:spcBef>
                <a:spcPts val="0"/>
              </a:spcBef>
              <a:spcAft>
                <a:spcPts val="800"/>
              </a:spcAft>
              <a:buFont typeface="Wingdings" panose="05000000000000000000" pitchFamily="2" charset="2"/>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Technology infrastructure</a:t>
            </a:r>
          </a:p>
        </p:txBody>
      </p:sp>
      <p:sp>
        <p:nvSpPr>
          <p:cNvPr id="4" name="Slide Number Placeholder 3"/>
          <p:cNvSpPr>
            <a:spLocks noGrp="1"/>
          </p:cNvSpPr>
          <p:nvPr>
            <p:ph type="sldNum" sz="quarter" idx="5"/>
          </p:nvPr>
        </p:nvSpPr>
        <p:spPr/>
        <p:txBody>
          <a:bodyPr/>
          <a:lstStyle/>
          <a:p>
            <a:fld id="{5EE2CF44-2B13-41B4-A334-1CDF534EEBBF}" type="slidenum">
              <a:rPr lang="en-US" smtClean="0"/>
              <a:t>5</a:t>
            </a:fld>
            <a:endParaRPr lang="en-US"/>
          </a:p>
        </p:txBody>
      </p:sp>
    </p:spTree>
    <p:extLst>
      <p:ext uri="{BB962C8B-B14F-4D97-AF65-F5344CB8AC3E}">
        <p14:creationId xmlns:p14="http://schemas.microsoft.com/office/powerpoint/2010/main" val="123186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Balancing this value with risk, a clear path has emerged for organizations looking to achieve value generally following simplicity and speed of deployment.</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 general, to achieve the greatest return, we recommend that organizations start with the most common use cases using the simplest method</a:t>
            </a:r>
          </a:p>
          <a:p>
            <a:pPr marL="457200" marR="0">
              <a:lnSpc>
                <a:spcPct val="107000"/>
              </a:lnSpc>
              <a:spcBef>
                <a:spcPts val="0"/>
              </a:spcBef>
              <a:spcAft>
                <a:spcPts val="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This starts with leveraging AI capabilities delivered by vendors an organization already works with. </a:t>
            </a:r>
          </a:p>
          <a:p>
            <a:pPr marL="457200" marR="0">
              <a:lnSpc>
                <a:spcPct val="107000"/>
              </a:lnSpc>
              <a:spcBef>
                <a:spcPts val="0"/>
              </a:spcBef>
              <a:spcAft>
                <a:spcPts val="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This can eliminate lengthy development cycles and minimize administrative costs over time.</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this approach also offers a low risk profile as organizations don’t have to worry about the development and data management challenges involved in building out capabilities internally.</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next approach involved incorporating Gen AI services into existing NLP use cases, </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often providing improved results with low additional cost or effort.</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The last approach of emphasis is RAG which has garnered a lot of attention. </a:t>
            </a:r>
          </a:p>
          <a:p>
            <a:pPr marL="742950" marR="0" lvl="1" indent="-285750">
              <a:lnSpc>
                <a:spcPct val="107000"/>
              </a:lnSpc>
              <a:spcBef>
                <a:spcPts val="0"/>
              </a:spcBef>
              <a:spcAft>
                <a:spcPts val="80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My colleague Sam will discuss the merits of RAG in further detail shortly.</a:t>
            </a:r>
          </a:p>
        </p:txBody>
      </p:sp>
      <p:sp>
        <p:nvSpPr>
          <p:cNvPr id="4" name="Slide Number Placeholder 3"/>
          <p:cNvSpPr>
            <a:spLocks noGrp="1"/>
          </p:cNvSpPr>
          <p:nvPr>
            <p:ph type="sldNum" sz="quarter" idx="5"/>
          </p:nvPr>
        </p:nvSpPr>
        <p:spPr/>
        <p:txBody>
          <a:bodyPr/>
          <a:lstStyle/>
          <a:p>
            <a:fld id="{5EE2CF44-2B13-41B4-A334-1CDF534EEBBF}" type="slidenum">
              <a:rPr lang="en-US" smtClean="0"/>
              <a:t>6</a:t>
            </a:fld>
            <a:endParaRPr lang="en-US"/>
          </a:p>
        </p:txBody>
      </p:sp>
    </p:spTree>
    <p:extLst>
      <p:ext uri="{BB962C8B-B14F-4D97-AF65-F5344CB8AC3E}">
        <p14:creationId xmlns:p14="http://schemas.microsoft.com/office/powerpoint/2010/main" val="222082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Now lets talk about how to identify high value use cases for Gen AI</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For this, there are two important questions to ask yourself</a:t>
            </a:r>
          </a:p>
          <a:p>
            <a:pPr marL="342900" marR="0" lvl="0" indent="-342900">
              <a:lnSpc>
                <a:spcPct val="107000"/>
              </a:lnSpc>
              <a:spcBef>
                <a:spcPts val="0"/>
              </a:spcBef>
              <a:spcAft>
                <a:spcPts val="0"/>
              </a:spcAft>
              <a:buFont typeface="+mj-lt"/>
              <a:buAutoNum type="arabi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What processes impact the most users?</a:t>
            </a:r>
          </a:p>
          <a:p>
            <a:pPr marL="342900" marR="0" lvl="0" indent="-342900">
              <a:lnSpc>
                <a:spcPct val="107000"/>
              </a:lnSpc>
              <a:spcBef>
                <a:spcPts val="0"/>
              </a:spcBef>
              <a:spcAft>
                <a:spcPts val="0"/>
              </a:spcAft>
              <a:buFont typeface="+mj-lt"/>
              <a:buAutoNum type="arabicPeriod"/>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What processes take up the most user time?</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You might have a fantastic tool for generating code but if your organization has 10 developers and 100 sales associates, each time saving will have to be 10x greater to deliver the same value.</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Instead, you might find that a tool summarizing sales opportunities would enhance user productivity more effectively</a:t>
            </a:r>
          </a:p>
          <a:p>
            <a:pPr marL="342900" marR="0" lvl="0" indent="-342900">
              <a:lnSpc>
                <a:spcPct val="107000"/>
              </a:lnSpc>
              <a:spcBef>
                <a:spcPts val="0"/>
              </a:spcBef>
              <a:spcAft>
                <a:spcPts val="80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Organizations that effectively balance the value delivered and time to deploy are poised to archie the greatest returns.</a:t>
            </a:r>
          </a:p>
        </p:txBody>
      </p:sp>
      <p:sp>
        <p:nvSpPr>
          <p:cNvPr id="4" name="Slide Number Placeholder 3"/>
          <p:cNvSpPr>
            <a:spLocks noGrp="1"/>
          </p:cNvSpPr>
          <p:nvPr>
            <p:ph type="sldNum" sz="quarter" idx="5"/>
          </p:nvPr>
        </p:nvSpPr>
        <p:spPr/>
        <p:txBody>
          <a:bodyPr/>
          <a:lstStyle/>
          <a:p>
            <a:fld id="{5EE2CF44-2B13-41B4-A334-1CDF534EEBBF}" type="slidenum">
              <a:rPr lang="en-US" smtClean="0"/>
              <a:t>7</a:t>
            </a:fld>
            <a:endParaRPr lang="en-US"/>
          </a:p>
        </p:txBody>
      </p:sp>
    </p:spTree>
    <p:extLst>
      <p:ext uri="{BB962C8B-B14F-4D97-AF65-F5344CB8AC3E}">
        <p14:creationId xmlns:p14="http://schemas.microsoft.com/office/powerpoint/2010/main" val="1881748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One of the areas driving the best value are generative AI capabilities delivered within enterprise applications.</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As I discussed previously, this approach often delivers accelerated time to deployment with minimal risk providing the foundation for a solid return.</a:t>
            </a:r>
          </a:p>
          <a:p>
            <a:pPr marL="342900" marR="0" lvl="0" indent="-342900">
              <a:lnSpc>
                <a:spcPct val="107000"/>
              </a:lnSpc>
              <a:spcBef>
                <a:spcPts val="0"/>
              </a:spcBef>
              <a:spcAft>
                <a:spcPts val="0"/>
              </a:spcAft>
              <a:buFont typeface="Calibri" panose="020F0502020204030204" pitchFamily="34" charset="0"/>
              <a:buChar char="-"/>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I’ve provided a few examples on this slide although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im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sure a wide variety of different tools come to mind.</a:t>
            </a:r>
          </a:p>
          <a:p>
            <a:pPr marL="742950" marR="0" lvl="1" indent="-285750">
              <a:lnSpc>
                <a:spcPct val="107000"/>
              </a:lnSpc>
              <a:spcBef>
                <a:spcPts val="0"/>
              </a:spcBef>
              <a:spcAft>
                <a:spcPts val="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Ex. CX platforms may offer a chatbot that already use a Generative API service</a:t>
            </a:r>
          </a:p>
          <a:p>
            <a:pPr marL="742950" marR="0" lvl="1" indent="-285750">
              <a:lnSpc>
                <a:spcPct val="107000"/>
              </a:lnSpc>
              <a:spcBef>
                <a:spcPts val="0"/>
              </a:spcBef>
              <a:spcAft>
                <a:spcPts val="800"/>
              </a:spcAft>
              <a:buFont typeface="Courier New" panose="02070309020205020404" pitchFamily="49" charset="0"/>
              <a:buChar char="o"/>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Ex. Auto-generate job descriptions and infer skill gaps and requirements (Fusion HCM)</a:t>
            </a:r>
          </a:p>
        </p:txBody>
      </p:sp>
      <p:sp>
        <p:nvSpPr>
          <p:cNvPr id="4" name="Slide Number Placeholder 3"/>
          <p:cNvSpPr>
            <a:spLocks noGrp="1"/>
          </p:cNvSpPr>
          <p:nvPr>
            <p:ph type="sldNum" sz="quarter" idx="5"/>
          </p:nvPr>
        </p:nvSpPr>
        <p:spPr/>
        <p:txBody>
          <a:bodyPr/>
          <a:lstStyle/>
          <a:p>
            <a:fld id="{5EE2CF44-2B13-41B4-A334-1CDF534EEBBF}" type="slidenum">
              <a:rPr lang="en-US" smtClean="0"/>
              <a:t>8</a:t>
            </a:fld>
            <a:endParaRPr lang="en-US"/>
          </a:p>
        </p:txBody>
      </p:sp>
    </p:spTree>
    <p:extLst>
      <p:ext uri="{BB962C8B-B14F-4D97-AF65-F5344CB8AC3E}">
        <p14:creationId xmlns:p14="http://schemas.microsoft.com/office/powerpoint/2010/main" val="999935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E2CF44-2B13-41B4-A334-1CDF534EEBBF}" type="slidenum">
              <a:rPr lang="en-US" smtClean="0"/>
              <a:t>12</a:t>
            </a:fld>
            <a:endParaRPr lang="en-US"/>
          </a:p>
        </p:txBody>
      </p:sp>
    </p:spTree>
    <p:extLst>
      <p:ext uri="{BB962C8B-B14F-4D97-AF65-F5344CB8AC3E}">
        <p14:creationId xmlns:p14="http://schemas.microsoft.com/office/powerpoint/2010/main" val="2506509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0" y="2825016"/>
            <a:ext cx="12188952" cy="3180930"/>
          </a:xfrm>
          <a:prstGeom prst="rect">
            <a:avLst/>
          </a:prstGeom>
          <a:solidFill>
            <a:schemeClr val="bg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bwMode="black">
          <a:xfrm>
            <a:off x="0" y="3075709"/>
            <a:ext cx="12188952" cy="263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white">
          <a:xfrm>
            <a:off x="1066800" y="3165763"/>
            <a:ext cx="10058400" cy="1711037"/>
          </a:xfrm>
        </p:spPr>
        <p:txBody>
          <a:bodyPr anchor="b">
            <a:normAutofit/>
          </a:bodyPr>
          <a:lstStyle>
            <a:lvl1pPr algn="l">
              <a:lnSpc>
                <a:spcPct val="80000"/>
              </a:lnSpc>
              <a:defRPr sz="5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white">
          <a:xfrm>
            <a:off x="1066800" y="4953000"/>
            <a:ext cx="10058400" cy="685800"/>
          </a:xfrm>
        </p:spPr>
        <p:txBody>
          <a:bodyPr>
            <a:normAutofit/>
          </a:bodyPr>
          <a:lstStyle>
            <a:lvl1pPr marL="0" indent="0" algn="l">
              <a:spcBef>
                <a:spcPts val="0"/>
              </a:spcBef>
              <a:buNone/>
              <a:defRPr sz="200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1/23/2024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199"/>
            <a:ext cx="1943100" cy="56388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199"/>
            <a:ext cx="7048500" cy="56388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t>1/23/2024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818478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354024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51760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7370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868100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452957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79803945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97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t>1/23/2024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425038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98419458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08615680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12873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1403033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059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71131889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16166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8800"/>
            <a:ext cx="9144000" cy="2743200"/>
          </a:xfrm>
        </p:spPr>
        <p:txBody>
          <a:bodyPr anchor="b">
            <a:normAutofit/>
          </a:bodyPr>
          <a:lstStyle>
            <a:lvl1pPr>
              <a:defRPr sz="54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524000" y="4589463"/>
            <a:ext cx="9144000" cy="1506537"/>
          </a:xfrm>
        </p:spPr>
        <p:txBody>
          <a:bodyPr>
            <a:normAutofit/>
          </a:bodyPr>
          <a:lstStyle>
            <a:lvl1pPr marL="0" indent="0">
              <a:spcBef>
                <a:spcPts val="0"/>
              </a:spcBef>
              <a:buNone/>
              <a:defRPr sz="2000">
                <a:solidFill>
                  <a:schemeClr val="accent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43400" cy="4270375"/>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5625"/>
            <a:ext cx="4343400" cy="4270375"/>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1/23/2024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828800"/>
            <a:ext cx="4343400" cy="685800"/>
          </a:xfrm>
        </p:spPr>
        <p:txBody>
          <a:bodyPr anchor="ctr">
            <a:normAutofit/>
          </a:bodyPr>
          <a:lstStyle>
            <a:lvl1pPr marL="0" indent="0">
              <a:spcBef>
                <a:spcPts val="0"/>
              </a:spcBef>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514600"/>
            <a:ext cx="4343400" cy="3581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7648" y="1828800"/>
            <a:ext cx="4343400" cy="685800"/>
          </a:xfrm>
        </p:spPr>
        <p:txBody>
          <a:bodyPr anchor="ctr">
            <a:normAutofit/>
          </a:bodyPr>
          <a:lstStyle>
            <a:lvl1pPr marL="0" indent="0">
              <a:spcBef>
                <a:spcPts val="0"/>
              </a:spcBef>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7648" y="2514600"/>
            <a:ext cx="4343400" cy="3581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7CC0096-1860-4642-9CD2-0079EA5E7CD1}" type="datetimeFigureOut">
              <a:rPr lang="en-US" smtClean="0"/>
              <a:t>1/23/2024</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t>1/23/2024</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37CC0096-1860-4642-9CD2-0079EA5E7CD1}" type="datetimeFigureOut">
              <a:rPr lang="en-US" smtClean="0"/>
              <a:t>1/23/2024</a:t>
            </a:fld>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02587" y="1600200"/>
            <a:ext cx="3122613" cy="1828800"/>
          </a:xfrm>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760412" y="762000"/>
            <a:ext cx="6400800" cy="5334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01039" y="3429000"/>
            <a:ext cx="3124161" cy="1828800"/>
          </a:xfr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1/23/2024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97952" y="1600200"/>
            <a:ext cx="3127248" cy="1828800"/>
          </a:xfrm>
        </p:spPr>
        <p:txBody>
          <a:bodyPr anchor="b">
            <a:normAutofit/>
          </a:bodyPr>
          <a:lstStyle>
            <a:lvl1pPr>
              <a:defRPr sz="3400"/>
            </a:lvl1pPr>
          </a:lstStyle>
          <a:p>
            <a:r>
              <a:rPr lang="en-US"/>
              <a:t>Click to edit Master title style</a:t>
            </a:r>
          </a:p>
        </p:txBody>
      </p:sp>
      <p:sp>
        <p:nvSpPr>
          <p:cNvPr id="3" name="Picture Placeholder 2"/>
          <p:cNvSpPr>
            <a:spLocks noGrp="1"/>
          </p:cNvSpPr>
          <p:nvPr>
            <p:ph type="pic" idx="1"/>
          </p:nvPr>
        </p:nvSpPr>
        <p:spPr>
          <a:xfrm>
            <a:off x="781251" y="777240"/>
            <a:ext cx="6400800" cy="530352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97952" y="3429000"/>
            <a:ext cx="3127248" cy="1828800"/>
          </a:xfrm>
        </p:spPr>
        <p:txBody>
          <a:bodyPr/>
          <a:lstStyle>
            <a:lvl1pPr marL="0" indent="0">
              <a:spcBef>
                <a:spcPts val="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descr="An empty placeholder to add an image. Click on the placeholder and select the image that you wish to add."/>
          <p:cNvSpPr/>
          <p:nvPr userDrawn="1"/>
        </p:nvSpPr>
        <p:spPr bwMode="blackWhite">
          <a:xfrm>
            <a:off x="644091" y="640080"/>
            <a:ext cx="6675120" cy="5577840"/>
          </a:xfrm>
          <a:prstGeom prst="rect">
            <a:avLst/>
          </a:prstGeom>
          <a:solidFill>
            <a:srgbClr val="000000"/>
          </a:solidFill>
          <a:ln w="1016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t>1/23/2024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977249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4000" y="1828800"/>
            <a:ext cx="91440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4000" y="6362700"/>
            <a:ext cx="6881553" cy="257176"/>
          </a:xfrm>
          <a:prstGeom prst="rect">
            <a:avLst/>
          </a:prstGeom>
        </p:spPr>
        <p:txBody>
          <a:bodyPr vert="horz" lIns="91440" tIns="45720" rIns="91440" bIns="45720" rtlCol="0" anchor="ctr"/>
          <a:lstStyle>
            <a:lvl1pPr algn="l">
              <a:defRPr sz="1100">
                <a:solidFill>
                  <a:schemeClr val="tx1">
                    <a:lumMod val="85000"/>
                  </a:schemeClr>
                </a:solidFill>
              </a:defRPr>
            </a:lvl1pPr>
          </a:lstStyle>
          <a:p>
            <a:endParaRPr lang="en-US" dirty="0"/>
          </a:p>
        </p:txBody>
      </p:sp>
      <p:sp>
        <p:nvSpPr>
          <p:cNvPr id="4" name="Date Placeholder 3"/>
          <p:cNvSpPr>
            <a:spLocks noGrp="1"/>
          </p:cNvSpPr>
          <p:nvPr>
            <p:ph type="dt" sz="half" idx="2"/>
          </p:nvPr>
        </p:nvSpPr>
        <p:spPr>
          <a:xfrm>
            <a:off x="8610600" y="6362700"/>
            <a:ext cx="990600" cy="257176"/>
          </a:xfrm>
          <a:prstGeom prst="rect">
            <a:avLst/>
          </a:prstGeom>
        </p:spPr>
        <p:txBody>
          <a:bodyPr vert="horz" lIns="91440" tIns="45720" rIns="91440" bIns="45720" rtlCol="0" anchor="ctr"/>
          <a:lstStyle>
            <a:lvl1pPr algn="r">
              <a:defRPr sz="1100">
                <a:solidFill>
                  <a:schemeClr val="tx1">
                    <a:lumMod val="85000"/>
                  </a:schemeClr>
                </a:solidFill>
              </a:defRPr>
            </a:lvl1pPr>
          </a:lstStyle>
          <a:p>
            <a:fld id="{37CC0096-1860-4642-9CD2-0079EA5E7CD1}" type="datetimeFigureOut">
              <a:rPr lang="en-US" smtClean="0"/>
              <a:pPr/>
              <a:t>1/23/2024</a:t>
            </a:fld>
            <a:endParaRPr lang="en-US"/>
          </a:p>
        </p:txBody>
      </p:sp>
      <p:sp>
        <p:nvSpPr>
          <p:cNvPr id="6" name="Slide Number Placeholder 5"/>
          <p:cNvSpPr>
            <a:spLocks noGrp="1"/>
          </p:cNvSpPr>
          <p:nvPr>
            <p:ph type="sldNum" sz="quarter" idx="4"/>
          </p:nvPr>
        </p:nvSpPr>
        <p:spPr>
          <a:xfrm>
            <a:off x="9829800" y="6362700"/>
            <a:ext cx="838200" cy="257176"/>
          </a:xfrm>
          <a:prstGeom prst="rect">
            <a:avLst/>
          </a:prstGeom>
        </p:spPr>
        <p:txBody>
          <a:bodyPr vert="horz" lIns="91440" tIns="45720" rIns="91440" bIns="45720" rtlCol="0" anchor="ctr"/>
          <a:lstStyle>
            <a:lvl1pPr algn="r">
              <a:defRPr sz="1100">
                <a:solidFill>
                  <a:schemeClr val="tx1">
                    <a:lumMod val="85000"/>
                  </a:schemeClr>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lumMod val="85000"/>
            </a:schemeClr>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lumMod val="8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lumMod val="85000"/>
            </a:schemeClr>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4pPr>
      <a:lvl5pPr marL="1508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lumMod val="85000"/>
            </a:schemeClr>
          </a:solidFill>
          <a:latin typeface="+mn-lt"/>
          <a:ea typeface="+mn-ea"/>
          <a:cs typeface="+mn-cs"/>
        </a:defRPr>
      </a:lvl5pPr>
      <a:lvl6pPr marL="17830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0574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317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060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31586998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2.jpe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3048000"/>
            <a:ext cx="10058400" cy="1711037"/>
          </a:xfrm>
        </p:spPr>
        <p:txBody>
          <a:bodyPr>
            <a:normAutofit/>
          </a:bodyPr>
          <a:lstStyle/>
          <a:p>
            <a:r>
              <a:rPr lang="en-US" sz="7000" dirty="0">
                <a:latin typeface="Avenir Book" panose="02000503020000020003" pitchFamily="2" charset="0"/>
              </a:rPr>
              <a:t>Generative AI</a:t>
            </a:r>
            <a:endParaRPr sz="7000" dirty="0">
              <a:latin typeface="Avenir Book" panose="02000503020000020003" pitchFamily="2" charset="0"/>
            </a:endParaRPr>
          </a:p>
        </p:txBody>
      </p:sp>
      <p:sp>
        <p:nvSpPr>
          <p:cNvPr id="4" name="Title 1">
            <a:extLst>
              <a:ext uri="{FF2B5EF4-FFF2-40B4-BE49-F238E27FC236}">
                <a16:creationId xmlns:a16="http://schemas.microsoft.com/office/drawing/2014/main" id="{7898077E-5A67-4F36-2A70-66A2458C5D48}"/>
              </a:ext>
            </a:extLst>
          </p:cNvPr>
          <p:cNvSpPr txBox="1">
            <a:spLocks/>
          </p:cNvSpPr>
          <p:nvPr/>
        </p:nvSpPr>
        <p:spPr bwMode="white">
          <a:xfrm>
            <a:off x="1219200" y="4187537"/>
            <a:ext cx="9144000" cy="1143000"/>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5400" kern="1200">
                <a:solidFill>
                  <a:schemeClr val="tx1"/>
                </a:solidFill>
                <a:latin typeface="+mj-lt"/>
                <a:ea typeface="+mj-ea"/>
                <a:cs typeface="+mj-cs"/>
              </a:defRPr>
            </a:lvl1pPr>
          </a:lstStyle>
          <a:p>
            <a:r>
              <a:rPr lang="en-US" sz="3000" dirty="0">
                <a:solidFill>
                  <a:srgbClr val="C00000"/>
                </a:solidFill>
                <a:latin typeface="Avenir Book" panose="02000503020000020003" pitchFamily="2" charset="0"/>
              </a:rPr>
              <a:t>Trends for 2024</a:t>
            </a:r>
          </a:p>
        </p:txBody>
      </p:sp>
    </p:spTree>
    <p:extLst>
      <p:ext uri="{BB962C8B-B14F-4D97-AF65-F5344CB8AC3E}">
        <p14:creationId xmlns:p14="http://schemas.microsoft.com/office/powerpoint/2010/main" val="242453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492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27" name="Text Placeholder 25">
            <a:extLst>
              <a:ext uri="{FF2B5EF4-FFF2-40B4-BE49-F238E27FC236}">
                <a16:creationId xmlns:a16="http://schemas.microsoft.com/office/drawing/2014/main" id="{B991369B-F586-B422-522B-F08FF1CDEF68}"/>
              </a:ext>
            </a:extLst>
          </p:cNvPr>
          <p:cNvSpPr txBox="1">
            <a:spLocks/>
          </p:cNvSpPr>
          <p:nvPr/>
        </p:nvSpPr>
        <p:spPr>
          <a:xfrm>
            <a:off x="6527607" y="5236733"/>
            <a:ext cx="2317707" cy="34306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a:p>
        </p:txBody>
      </p:sp>
      <p:sp>
        <p:nvSpPr>
          <p:cNvPr id="42" name="Text Placeholder 2">
            <a:extLst>
              <a:ext uri="{FF2B5EF4-FFF2-40B4-BE49-F238E27FC236}">
                <a16:creationId xmlns:a16="http://schemas.microsoft.com/office/drawing/2014/main" id="{4B69BFEB-0C9C-57BC-7396-F890FE0963EB}"/>
              </a:ext>
            </a:extLst>
          </p:cNvPr>
          <p:cNvSpPr txBox="1">
            <a:spLocks/>
          </p:cNvSpPr>
          <p:nvPr/>
        </p:nvSpPr>
        <p:spPr>
          <a:xfrm>
            <a:off x="1600200" y="1828800"/>
            <a:ext cx="8907625" cy="419100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lumMod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fontAlgn="base">
              <a:lnSpc>
                <a:spcPct val="160000"/>
              </a:lnSpc>
              <a:spcBef>
                <a:spcPts val="0"/>
              </a:spcBef>
              <a:buFont typeface="Courier New" panose="02070309020205020404" pitchFamily="49" charset="0"/>
              <a:buChar char="o"/>
            </a:pPr>
            <a:r>
              <a:rPr lang="en-US" sz="1800" dirty="0">
                <a:solidFill>
                  <a:srgbClr val="C00000"/>
                </a:solidFill>
                <a:latin typeface="Arial" panose="020B0604020202020204" pitchFamily="34" charset="0"/>
              </a:rPr>
              <a:t>Why It's Promising:</a:t>
            </a:r>
          </a:p>
          <a:p>
            <a:pPr marL="742950" lvl="1" indent="-285750" algn="l" fontAlgn="base">
              <a:lnSpc>
                <a:spcPct val="160000"/>
              </a:lnSpc>
              <a:spcBef>
                <a:spcPts val="0"/>
              </a:spcBef>
              <a:buFont typeface="Arial" panose="020B0604020202020204" pitchFamily="34" charset="0"/>
              <a:buChar char="•"/>
            </a:pPr>
            <a:r>
              <a:rPr lang="en-US" sz="1400" b="1" dirty="0">
                <a:latin typeface="Arial" panose="020B0604020202020204" pitchFamily="34" charset="0"/>
              </a:rPr>
              <a:t>Enhanced Interaction: </a:t>
            </a:r>
            <a:r>
              <a:rPr lang="en-US" sz="1400" dirty="0">
                <a:latin typeface="Arial" panose="020B0604020202020204" pitchFamily="34" charset="0"/>
              </a:rPr>
              <a:t>Integration of voice, text, and visual data for comprehensive customer understanding and personalization.</a:t>
            </a:r>
          </a:p>
          <a:p>
            <a:pPr marL="285750" indent="-285750" fontAlgn="base">
              <a:lnSpc>
                <a:spcPct val="160000"/>
              </a:lnSpc>
              <a:spcBef>
                <a:spcPts val="0"/>
              </a:spcBef>
              <a:buFont typeface="Courier New" panose="02070309020205020404" pitchFamily="49" charset="0"/>
              <a:buChar char="o"/>
            </a:pPr>
            <a:r>
              <a:rPr lang="en-US" sz="1800" dirty="0">
                <a:solidFill>
                  <a:srgbClr val="C00000"/>
                </a:solidFill>
                <a:latin typeface="Arial" panose="020B0604020202020204" pitchFamily="34" charset="0"/>
              </a:rPr>
              <a:t>Practical Application:</a:t>
            </a:r>
          </a:p>
          <a:p>
            <a:pPr marL="742950" lvl="1" indent="-285750" algn="l" fontAlgn="base">
              <a:lnSpc>
                <a:spcPct val="160000"/>
              </a:lnSpc>
              <a:spcBef>
                <a:spcPts val="0"/>
              </a:spcBef>
              <a:buFont typeface="Arial" panose="020B0604020202020204" pitchFamily="34" charset="0"/>
              <a:buChar char="•"/>
            </a:pPr>
            <a:r>
              <a:rPr lang="en-US" sz="1400" b="1" dirty="0">
                <a:latin typeface="Arial" panose="020B0604020202020204" pitchFamily="34" charset="0"/>
              </a:rPr>
              <a:t>AI-Powered Chatbots:</a:t>
            </a:r>
            <a:r>
              <a:rPr lang="en-US" sz="1400" dirty="0">
                <a:latin typeface="Arial" panose="020B0604020202020204" pitchFamily="34" charset="0"/>
              </a:rPr>
              <a:t> Chatbots capable of processing and responding to text, voice, and visual cues.</a:t>
            </a:r>
          </a:p>
          <a:p>
            <a:pPr marL="285750" indent="-285750" fontAlgn="base">
              <a:lnSpc>
                <a:spcPct val="160000"/>
              </a:lnSpc>
              <a:spcBef>
                <a:spcPts val="0"/>
              </a:spcBef>
              <a:buFont typeface="Courier New" panose="02070309020205020404" pitchFamily="49" charset="0"/>
              <a:buChar char="o"/>
            </a:pPr>
            <a:r>
              <a:rPr lang="en-US" sz="1800" dirty="0">
                <a:solidFill>
                  <a:srgbClr val="C00000"/>
                </a:solidFill>
                <a:latin typeface="Arial" panose="020B0604020202020204" pitchFamily="34" charset="0"/>
              </a:rPr>
              <a:t>Opportunities Ahead:</a:t>
            </a:r>
          </a:p>
          <a:p>
            <a:pPr marL="742950" lvl="1" indent="-285750" algn="l" fontAlgn="base">
              <a:lnSpc>
                <a:spcPct val="110000"/>
              </a:lnSpc>
              <a:spcBef>
                <a:spcPts val="0"/>
              </a:spcBef>
              <a:buFont typeface="Arial" panose="020B0604020202020204" pitchFamily="34" charset="0"/>
              <a:buChar char="•"/>
            </a:pPr>
            <a:r>
              <a:rPr lang="en-US" sz="1400" b="1" dirty="0">
                <a:latin typeface="Arial" panose="020B0604020202020204" pitchFamily="34" charset="0"/>
              </a:rPr>
              <a:t>Customer Satisfaction: </a:t>
            </a:r>
            <a:r>
              <a:rPr lang="en-US" sz="1400" dirty="0">
                <a:latin typeface="Arial" panose="020B0604020202020204" pitchFamily="34" charset="0"/>
              </a:rPr>
              <a:t>Potential for greatly enhanced customer satisfaction.</a:t>
            </a:r>
          </a:p>
          <a:p>
            <a:pPr marL="742950" lvl="1" indent="-285750" algn="l" fontAlgn="base">
              <a:lnSpc>
                <a:spcPct val="110000"/>
              </a:lnSpc>
              <a:spcBef>
                <a:spcPts val="0"/>
              </a:spcBef>
              <a:buFont typeface="Arial" panose="020B0604020202020204" pitchFamily="34" charset="0"/>
              <a:buChar char="•"/>
            </a:pPr>
            <a:r>
              <a:rPr lang="en-US" sz="1400" b="1" dirty="0">
                <a:latin typeface="Arial" panose="020B0604020202020204" pitchFamily="34" charset="0"/>
              </a:rPr>
              <a:t>Cost Reduction:</a:t>
            </a:r>
            <a:r>
              <a:rPr lang="en-US" sz="1400" dirty="0">
                <a:latin typeface="Arial" panose="020B0604020202020204" pitchFamily="34" charset="0"/>
              </a:rPr>
              <a:t> Significant reductions in operational costs through reallocation of rep FTEs</a:t>
            </a:r>
          </a:p>
          <a:p>
            <a:pPr marL="742950" lvl="1" indent="-285750" algn="l" fontAlgn="base">
              <a:lnSpc>
                <a:spcPct val="110000"/>
              </a:lnSpc>
              <a:spcBef>
                <a:spcPts val="0"/>
              </a:spcBef>
              <a:spcAft>
                <a:spcPts val="1200"/>
              </a:spcAft>
              <a:buFont typeface="Arial" panose="020B0604020202020204" pitchFamily="34" charset="0"/>
              <a:buChar char="•"/>
            </a:pPr>
            <a:r>
              <a:rPr lang="en-US" sz="1400" b="1" dirty="0">
                <a:latin typeface="Arial" panose="020B0604020202020204" pitchFamily="34" charset="0"/>
              </a:rPr>
              <a:t>24/7 Service: </a:t>
            </a:r>
            <a:r>
              <a:rPr lang="en-US" sz="1400" dirty="0">
                <a:latin typeface="Arial" panose="020B0604020202020204" pitchFamily="34" charset="0"/>
              </a:rPr>
              <a:t>Ability to provide continuous service.</a:t>
            </a:r>
          </a:p>
        </p:txBody>
      </p:sp>
      <p:sp>
        <p:nvSpPr>
          <p:cNvPr id="45" name="Title 1">
            <a:extLst>
              <a:ext uri="{FF2B5EF4-FFF2-40B4-BE49-F238E27FC236}">
                <a16:creationId xmlns:a16="http://schemas.microsoft.com/office/drawing/2014/main" id="{BBC82600-D0DD-EF1E-DFBF-BE259FC5CA92}"/>
              </a:ext>
            </a:extLst>
          </p:cNvPr>
          <p:cNvSpPr txBox="1">
            <a:spLocks/>
          </p:cNvSpPr>
          <p:nvPr/>
        </p:nvSpPr>
        <p:spPr>
          <a:xfrm>
            <a:off x="1371600" y="692943"/>
            <a:ext cx="7800392"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l" rtl="0">
              <a:spcBef>
                <a:spcPts val="0"/>
              </a:spcBef>
              <a:spcAft>
                <a:spcPts val="0"/>
              </a:spcAft>
            </a:pPr>
            <a:r>
              <a:rPr lang="en-US" sz="2500" b="0" i="0" u="none" strike="noStrike" dirty="0">
                <a:solidFill>
                  <a:srgbClr val="C00000"/>
                </a:solidFill>
                <a:effectLst/>
              </a:rPr>
              <a:t>Multimodality example: customer service and support</a:t>
            </a:r>
            <a:endParaRPr lang="en-US" sz="2500" b="0" dirty="0">
              <a:solidFill>
                <a:srgbClr val="C00000"/>
              </a:solidFill>
              <a:effectLst/>
            </a:endParaRPr>
          </a:p>
        </p:txBody>
      </p:sp>
    </p:spTree>
    <p:extLst>
      <p:ext uri="{BB962C8B-B14F-4D97-AF65-F5344CB8AC3E}">
        <p14:creationId xmlns:p14="http://schemas.microsoft.com/office/powerpoint/2010/main" val="2950029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932112" y="1570037"/>
            <a:ext cx="8421688" cy="1325563"/>
          </a:xfrm>
        </p:spPr>
        <p:txBody>
          <a:bodyPr>
            <a:noAutofit/>
          </a:bodyPr>
          <a:lstStyle/>
          <a:p>
            <a:pPr rtl="0">
              <a:spcBef>
                <a:spcPts val="0"/>
              </a:spcBef>
              <a:spcAft>
                <a:spcPts val="0"/>
              </a:spcAft>
            </a:pPr>
            <a:r>
              <a:rPr lang="en-US" sz="2500" b="0" i="0" u="none" strike="noStrike" dirty="0">
                <a:solidFill>
                  <a:srgbClr val="C00000"/>
                </a:solidFill>
                <a:effectLst/>
              </a:rPr>
              <a:t>Trend: The Continued Dominance of RAG</a:t>
            </a:r>
            <a:br>
              <a:rPr lang="en-US" sz="2500" b="0" dirty="0">
                <a:solidFill>
                  <a:srgbClr val="C00000"/>
                </a:solidFill>
                <a:effectLst/>
              </a:rPr>
            </a:br>
            <a:br>
              <a:rPr lang="en-US" sz="2500" b="0" dirty="0">
                <a:solidFill>
                  <a:srgbClr val="C00000"/>
                </a:solidFill>
                <a:effectLst/>
              </a:rPr>
            </a:br>
            <a:br>
              <a:rPr lang="en-US" sz="2500" dirty="0">
                <a:solidFill>
                  <a:srgbClr val="C00000"/>
                </a:solidFill>
              </a:rPr>
            </a:br>
            <a:endParaRPr lang="en-US" sz="2500" dirty="0">
              <a:solidFill>
                <a:srgbClr val="C00000"/>
              </a:solidFill>
            </a:endParaRP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PRESENTATION TITLE</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0" name="TextBox 9">
            <a:extLst>
              <a:ext uri="{FF2B5EF4-FFF2-40B4-BE49-F238E27FC236}">
                <a16:creationId xmlns:a16="http://schemas.microsoft.com/office/drawing/2014/main" id="{D1110088-9E74-D9C6-B5D8-007AA6C6C17B}"/>
              </a:ext>
            </a:extLst>
          </p:cNvPr>
          <p:cNvSpPr txBox="1"/>
          <p:nvPr/>
        </p:nvSpPr>
        <p:spPr>
          <a:xfrm>
            <a:off x="2932112" y="2286000"/>
            <a:ext cx="8420100" cy="3477875"/>
          </a:xfrm>
          <a:prstGeom prst="rect">
            <a:avLst/>
          </a:prstGeom>
          <a:noFill/>
        </p:spPr>
        <p:txBody>
          <a:bodyPr wrap="square">
            <a:spAutoFit/>
          </a:bodyPr>
          <a:lstStyle/>
          <a:p>
            <a:pPr rtl="0">
              <a:lnSpc>
                <a:spcPct val="150000"/>
              </a:lnSpc>
              <a:spcBef>
                <a:spcPts val="0"/>
              </a:spcBef>
              <a:spcAft>
                <a:spcPts val="1200"/>
              </a:spcAft>
            </a:pPr>
            <a:r>
              <a:rPr lang="en-US" sz="1800" b="1" i="0" u="none" strike="noStrike" dirty="0">
                <a:effectLst/>
                <a:latin typeface="Arial" panose="020B0604020202020204" pitchFamily="34" charset="0"/>
              </a:rPr>
              <a:t>What is RAG? </a:t>
            </a:r>
            <a:r>
              <a:rPr lang="en-US" sz="1800" b="0" i="0" u="none" strike="noStrike" dirty="0">
                <a:effectLst/>
                <a:latin typeface="Arial" panose="020B0604020202020204" pitchFamily="34" charset="0"/>
              </a:rPr>
              <a:t>Retrieval-Augmented Generation (RAG) combines retrieval-based and generative NLP methodologies.</a:t>
            </a:r>
            <a:endParaRPr lang="en-US" sz="1400" b="0" dirty="0">
              <a:effectLst/>
            </a:endParaRPr>
          </a:p>
          <a:p>
            <a:pPr rtl="0">
              <a:lnSpc>
                <a:spcPct val="150000"/>
              </a:lnSpc>
              <a:spcBef>
                <a:spcPts val="0"/>
              </a:spcBef>
              <a:spcAft>
                <a:spcPts val="1200"/>
              </a:spcAft>
            </a:pPr>
            <a:r>
              <a:rPr lang="en-US" sz="1800" b="1" i="0" u="none" strike="noStrike" dirty="0">
                <a:effectLst/>
                <a:latin typeface="Arial" panose="020B0604020202020204" pitchFamily="34" charset="0"/>
              </a:rPr>
              <a:t>Why RAG? </a:t>
            </a:r>
            <a:r>
              <a:rPr lang="en-US" sz="1800" b="0" i="0" u="none" strike="noStrike" dirty="0">
                <a:effectLst/>
                <a:latin typeface="Arial" panose="020B0604020202020204" pitchFamily="34" charset="0"/>
              </a:rPr>
              <a:t>Organizations want to augment their AIs with internal knowledge.</a:t>
            </a:r>
          </a:p>
          <a:p>
            <a:pPr rtl="0">
              <a:lnSpc>
                <a:spcPct val="150000"/>
              </a:lnSpc>
              <a:spcBef>
                <a:spcPts val="0"/>
              </a:spcBef>
              <a:spcAft>
                <a:spcPts val="1200"/>
              </a:spcAft>
            </a:pPr>
            <a:r>
              <a:rPr lang="en-US" sz="1800" b="1" i="0" u="none" strike="noStrike" dirty="0">
                <a:effectLst/>
                <a:latin typeface="Arial" panose="020B0604020202020204" pitchFamily="34" charset="0"/>
              </a:rPr>
              <a:t>How it Works:</a:t>
            </a:r>
            <a:endParaRPr lang="en-US" sz="1400" b="1" dirty="0">
              <a:effectLst/>
            </a:endParaRPr>
          </a:p>
          <a:p>
            <a:pPr marL="457200" rtl="0">
              <a:spcBef>
                <a:spcPts val="0"/>
              </a:spcBef>
              <a:spcAft>
                <a:spcPts val="1200"/>
              </a:spcAft>
            </a:pPr>
            <a:r>
              <a:rPr lang="en-US" sz="1800" b="0" i="0" u="none" strike="noStrike" dirty="0">
                <a:solidFill>
                  <a:srgbClr val="C00000"/>
                </a:solidFill>
                <a:effectLst/>
                <a:latin typeface="Arial" panose="020B0604020202020204" pitchFamily="34" charset="0"/>
              </a:rPr>
              <a:t>Step 1: </a:t>
            </a:r>
            <a:r>
              <a:rPr lang="en-US" sz="1800" b="0" i="0" u="none" strike="noStrike" dirty="0">
                <a:effectLst/>
                <a:latin typeface="Arial" panose="020B0604020202020204" pitchFamily="34" charset="0"/>
              </a:rPr>
              <a:t>RAG starts by retrieving information from a dataset or knowledge base, often housed in a vector store database.</a:t>
            </a:r>
            <a:endParaRPr lang="en-US" sz="1400" b="0" dirty="0">
              <a:effectLst/>
            </a:endParaRPr>
          </a:p>
          <a:p>
            <a:pPr marL="457200" rtl="0">
              <a:spcBef>
                <a:spcPts val="0"/>
              </a:spcBef>
              <a:spcAft>
                <a:spcPts val="1200"/>
              </a:spcAft>
            </a:pPr>
            <a:r>
              <a:rPr lang="en-US" sz="1800" b="0" i="0" u="none" strike="noStrike" dirty="0">
                <a:solidFill>
                  <a:srgbClr val="C00000"/>
                </a:solidFill>
                <a:effectLst/>
                <a:latin typeface="Arial" panose="020B0604020202020204" pitchFamily="34" charset="0"/>
              </a:rPr>
              <a:t>Step 2: </a:t>
            </a:r>
            <a:r>
              <a:rPr lang="en-US" sz="1800" b="0" i="0" u="none" strike="noStrike" dirty="0">
                <a:effectLst/>
                <a:latin typeface="Arial" panose="020B0604020202020204" pitchFamily="34" charset="0"/>
              </a:rPr>
              <a:t>The retrieved data forms the foundation or context for content generation or response formulation.</a:t>
            </a:r>
            <a:endParaRPr lang="en-US" sz="1400" b="0" dirty="0">
              <a:effectLst/>
            </a:endParaRPr>
          </a:p>
        </p:txBody>
      </p:sp>
    </p:spTree>
    <p:extLst>
      <p:ext uri="{BB962C8B-B14F-4D97-AF65-F5344CB8AC3E}">
        <p14:creationId xmlns:p14="http://schemas.microsoft.com/office/powerpoint/2010/main" val="1329392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181600" y="381000"/>
            <a:ext cx="5407025" cy="1204912"/>
          </a:xfrm>
        </p:spPr>
        <p:txBody>
          <a:bodyPr/>
          <a:lstStyle/>
          <a:p>
            <a:r>
              <a:rPr lang="en-US" dirty="0">
                <a:solidFill>
                  <a:srgbClr val="C00000"/>
                </a:solidFill>
              </a:rPr>
              <a:t>Rag: Example 1</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5181601" y="1905000"/>
            <a:ext cx="6019800" cy="1525588"/>
          </a:xfrm>
        </p:spPr>
        <p:txBody>
          <a:bodyPr>
            <a:normAutofit/>
          </a:bodyPr>
          <a:lstStyle/>
          <a:p>
            <a:pPr rtl="0">
              <a:spcBef>
                <a:spcPts val="0"/>
              </a:spcBef>
              <a:spcAft>
                <a:spcPts val="1200"/>
              </a:spcAft>
            </a:pPr>
            <a:r>
              <a:rPr lang="en-US" sz="1800" b="0" i="0" u="none" strike="noStrike" dirty="0">
                <a:effectLst/>
              </a:rPr>
              <a:t>Challenge: Streamlining legal research processes and providing accurate, context-relevant legal precedents and documents.</a:t>
            </a:r>
            <a:endParaRPr lang="en-US" sz="1800" b="0" dirty="0">
              <a:effectLst/>
            </a:endParaRPr>
          </a:p>
        </p:txBody>
      </p:sp>
      <p:sp>
        <p:nvSpPr>
          <p:cNvPr id="5" name="Footer Placeholder 4">
            <a:extLst>
              <a:ext uri="{FF2B5EF4-FFF2-40B4-BE49-F238E27FC236}">
                <a16:creationId xmlns:a16="http://schemas.microsoft.com/office/drawing/2014/main" id="{4135E32A-1A8C-43D2-9C6E-12887B4DEDFB}"/>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PRESENTATION TITLE</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2052" name="Picture 4">
            <a:extLst>
              <a:ext uri="{FF2B5EF4-FFF2-40B4-BE49-F238E27FC236}">
                <a16:creationId xmlns:a16="http://schemas.microsoft.com/office/drawing/2014/main" id="{F21D407B-1615-B446-00BA-05D2BDFB1A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206" y="2590800"/>
            <a:ext cx="3963194" cy="396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942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105401" y="381000"/>
            <a:ext cx="5483224" cy="1204912"/>
          </a:xfrm>
        </p:spPr>
        <p:txBody>
          <a:bodyPr/>
          <a:lstStyle/>
          <a:p>
            <a:r>
              <a:rPr lang="en-US" dirty="0">
                <a:solidFill>
                  <a:srgbClr val="C00000"/>
                </a:solidFill>
              </a:rPr>
              <a:t>Rag: Example 2</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5105401" y="1752600"/>
            <a:ext cx="6096000" cy="1525588"/>
          </a:xfrm>
        </p:spPr>
        <p:txBody>
          <a:bodyPr>
            <a:normAutofit/>
          </a:bodyPr>
          <a:lstStyle/>
          <a:p>
            <a:pPr rtl="0">
              <a:lnSpc>
                <a:spcPct val="120000"/>
              </a:lnSpc>
              <a:spcBef>
                <a:spcPts val="0"/>
              </a:spcBef>
              <a:spcAft>
                <a:spcPts val="1200"/>
              </a:spcAft>
            </a:pPr>
            <a:r>
              <a:rPr lang="en-US" sz="1800" b="0" i="0" u="none" strike="noStrike" dirty="0">
                <a:effectLst/>
                <a:latin typeface="Arial" panose="020B0604020202020204" pitchFamily="34" charset="0"/>
                <a:cs typeface="Arial" panose="020B0604020202020204" pitchFamily="34" charset="0"/>
              </a:rPr>
              <a:t>Challenge: Asking a question across a collection of thousands of PDF reports, with the ability to answer questions using synthesized information across dozens of relevant documents.</a:t>
            </a:r>
            <a:endParaRPr lang="en-US" sz="1800" b="0" dirty="0">
              <a:effectLst/>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4135E32A-1A8C-43D2-9C6E-12887B4DEDFB}"/>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PRESENTATION TITLE</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4" name="Picture 3">
            <a:extLst>
              <a:ext uri="{FF2B5EF4-FFF2-40B4-BE49-F238E27FC236}">
                <a16:creationId xmlns:a16="http://schemas.microsoft.com/office/drawing/2014/main" id="{90F6DACB-5E88-6C53-CB1C-7609F971348E}"/>
              </a:ext>
            </a:extLst>
          </p:cNvPr>
          <p:cNvPicPr>
            <a:picLocks noChangeAspect="1"/>
          </p:cNvPicPr>
          <p:nvPr/>
        </p:nvPicPr>
        <p:blipFill>
          <a:blip r:embed="rId3"/>
          <a:stretch>
            <a:fillRect/>
          </a:stretch>
        </p:blipFill>
        <p:spPr>
          <a:xfrm>
            <a:off x="7394366" y="3262479"/>
            <a:ext cx="3959434" cy="3138321"/>
          </a:xfrm>
          <a:prstGeom prst="rect">
            <a:avLst/>
          </a:prstGeom>
        </p:spPr>
      </p:pic>
    </p:spTree>
    <p:extLst>
      <p:ext uri="{BB962C8B-B14F-4D97-AF65-F5344CB8AC3E}">
        <p14:creationId xmlns:p14="http://schemas.microsoft.com/office/powerpoint/2010/main" val="1265160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885156" y="559108"/>
            <a:ext cx="8421688" cy="1325563"/>
          </a:xfrm>
        </p:spPr>
        <p:txBody>
          <a:bodyPr/>
          <a:lstStyle/>
          <a:p>
            <a:r>
              <a:rPr lang="en-US" dirty="0">
                <a:solidFill>
                  <a:srgbClr val="C00000"/>
                </a:solidFill>
              </a:rPr>
              <a:t>Rag Process</a:t>
            </a:r>
          </a:p>
        </p:txBody>
      </p:sp>
      <p:sp>
        <p:nvSpPr>
          <p:cNvPr id="10" name="Footer Placeholder 9">
            <a:extLst>
              <a:ext uri="{FF2B5EF4-FFF2-40B4-BE49-F238E27FC236}">
                <a16:creationId xmlns:a16="http://schemas.microsoft.com/office/drawing/2014/main" id="{A865CC01-A53B-495A-820C-BEC2680EDC42}"/>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3" name="TextBox 12">
            <a:extLst>
              <a:ext uri="{FF2B5EF4-FFF2-40B4-BE49-F238E27FC236}">
                <a16:creationId xmlns:a16="http://schemas.microsoft.com/office/drawing/2014/main" id="{288D6C33-E62B-CC1E-5487-1D88E59EAAA7}"/>
              </a:ext>
            </a:extLst>
          </p:cNvPr>
          <p:cNvSpPr txBox="1"/>
          <p:nvPr/>
        </p:nvSpPr>
        <p:spPr>
          <a:xfrm>
            <a:off x="1409700" y="1645947"/>
            <a:ext cx="9372600" cy="4770537"/>
          </a:xfrm>
          <a:prstGeom prst="rect">
            <a:avLst/>
          </a:prstGeom>
          <a:noFill/>
        </p:spPr>
        <p:txBody>
          <a:bodyPr wrap="square">
            <a:spAutoFit/>
          </a:bodyPr>
          <a:lstStyle/>
          <a:p>
            <a:pPr rtl="0">
              <a:spcBef>
                <a:spcPts val="0"/>
              </a:spcBef>
              <a:spcAft>
                <a:spcPts val="1200"/>
              </a:spcAft>
            </a:pPr>
            <a:r>
              <a:rPr lang="en-US" sz="1800" b="0" i="0" u="none" strike="noStrike" dirty="0">
                <a:effectLst/>
                <a:latin typeface="Arial "/>
              </a:rPr>
              <a:t>RAG Implementation:</a:t>
            </a:r>
            <a:endParaRPr lang="en-US" b="0" dirty="0">
              <a:effectLst/>
              <a:latin typeface="Arial "/>
            </a:endParaRPr>
          </a:p>
          <a:p>
            <a:pPr marL="457200" rtl="0">
              <a:spcBef>
                <a:spcPts val="0"/>
              </a:spcBef>
              <a:spcAft>
                <a:spcPts val="1200"/>
              </a:spcAft>
            </a:pPr>
            <a:r>
              <a:rPr lang="en-US" sz="1800" b="0" i="0" u="none" strike="noStrike" dirty="0">
                <a:solidFill>
                  <a:srgbClr val="C00000"/>
                </a:solidFill>
                <a:effectLst/>
                <a:latin typeface="Arial "/>
              </a:rPr>
              <a:t>Step 1 - Retrieval:</a:t>
            </a:r>
            <a:endParaRPr lang="en-US" b="0" dirty="0">
              <a:solidFill>
                <a:srgbClr val="C00000"/>
              </a:solidFill>
              <a:effectLst/>
              <a:latin typeface="Arial "/>
            </a:endParaRPr>
          </a:p>
          <a:p>
            <a:pPr marL="457200" rtl="0">
              <a:spcBef>
                <a:spcPts val="0"/>
              </a:spcBef>
              <a:spcAft>
                <a:spcPts val="1200"/>
              </a:spcAft>
            </a:pPr>
            <a:r>
              <a:rPr lang="en-US" sz="1800" b="0" i="0" u="none" strike="noStrike" dirty="0">
                <a:effectLst/>
                <a:latin typeface="Arial "/>
              </a:rPr>
              <a:t>The RAG system is programmed to access a vector database of documents and other unstructured data sources. </a:t>
            </a:r>
          </a:p>
          <a:p>
            <a:pPr marL="457200" rtl="0">
              <a:spcBef>
                <a:spcPts val="0"/>
              </a:spcBef>
              <a:spcAft>
                <a:spcPts val="1200"/>
              </a:spcAft>
            </a:pPr>
            <a:r>
              <a:rPr lang="en-US" sz="1800" b="0" i="0" u="none" strike="noStrike" dirty="0">
                <a:effectLst/>
                <a:latin typeface="Arial "/>
              </a:rPr>
              <a:t>Upon receiving a query (e.g., "How much can organizations benefit from moving from on-prem to the cloud"), the system retrieves the n most relevant document fragments using vector search algorithms across the database.</a:t>
            </a:r>
            <a:endParaRPr lang="en-US" b="0" dirty="0">
              <a:effectLst/>
              <a:latin typeface="Arial "/>
            </a:endParaRPr>
          </a:p>
          <a:p>
            <a:pPr marL="457200" rtl="0">
              <a:spcBef>
                <a:spcPts val="0"/>
              </a:spcBef>
              <a:spcAft>
                <a:spcPts val="1200"/>
              </a:spcAft>
            </a:pPr>
            <a:r>
              <a:rPr lang="en-US" sz="1800" b="0" i="0" u="none" strike="noStrike" dirty="0">
                <a:solidFill>
                  <a:srgbClr val="C00000"/>
                </a:solidFill>
                <a:effectLst/>
                <a:latin typeface="Arial "/>
              </a:rPr>
              <a:t>Step 2 - Generation:</a:t>
            </a:r>
            <a:endParaRPr lang="en-US" b="0" dirty="0">
              <a:solidFill>
                <a:srgbClr val="C00000"/>
              </a:solidFill>
              <a:effectLst/>
              <a:latin typeface="Arial "/>
            </a:endParaRPr>
          </a:p>
          <a:p>
            <a:pPr marL="457200" rtl="0">
              <a:spcBef>
                <a:spcPts val="0"/>
              </a:spcBef>
              <a:spcAft>
                <a:spcPts val="1200"/>
              </a:spcAft>
            </a:pPr>
            <a:r>
              <a:rPr lang="en-US" sz="1800" b="0" i="0" u="none" strike="noStrike" dirty="0">
                <a:effectLst/>
                <a:latin typeface="Arial "/>
              </a:rPr>
              <a:t>The retrieved information with the query serves as input for the generative AI model.</a:t>
            </a:r>
            <a:endParaRPr lang="en-US" b="0" dirty="0">
              <a:effectLst/>
              <a:latin typeface="Arial "/>
            </a:endParaRPr>
          </a:p>
          <a:p>
            <a:pPr marL="457200" rtl="0">
              <a:spcBef>
                <a:spcPts val="0"/>
              </a:spcBef>
              <a:spcAft>
                <a:spcPts val="1200"/>
              </a:spcAft>
            </a:pPr>
            <a:r>
              <a:rPr lang="en-US" sz="1800" b="0" i="0" u="none" strike="noStrike" dirty="0">
                <a:effectLst/>
                <a:latin typeface="Arial "/>
              </a:rPr>
              <a:t>The language model then synthesizes this information, contextualizing it within the scope of the query to provide concise, relevant summaries or insights.</a:t>
            </a:r>
            <a:endParaRPr lang="en-US" b="0" dirty="0">
              <a:effectLst/>
              <a:latin typeface="Arial "/>
            </a:endParaRPr>
          </a:p>
          <a:p>
            <a:br>
              <a:rPr lang="en-US" dirty="0"/>
            </a:br>
            <a:endParaRPr lang="en-US" dirty="0"/>
          </a:p>
        </p:txBody>
      </p:sp>
    </p:spTree>
    <p:extLst>
      <p:ext uri="{BB962C8B-B14F-4D97-AF65-F5344CB8AC3E}">
        <p14:creationId xmlns:p14="http://schemas.microsoft.com/office/powerpoint/2010/main" val="4291764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885156" y="559108"/>
            <a:ext cx="8421688" cy="1325563"/>
          </a:xfrm>
        </p:spPr>
        <p:txBody>
          <a:bodyPr/>
          <a:lstStyle/>
          <a:p>
            <a:r>
              <a:rPr lang="en-US" dirty="0">
                <a:solidFill>
                  <a:srgbClr val="C00000"/>
                </a:solidFill>
              </a:rPr>
              <a:t>Rag benefits</a:t>
            </a:r>
          </a:p>
        </p:txBody>
      </p:sp>
      <p:sp>
        <p:nvSpPr>
          <p:cNvPr id="10" name="Footer Placeholder 9">
            <a:extLst>
              <a:ext uri="{FF2B5EF4-FFF2-40B4-BE49-F238E27FC236}">
                <a16:creationId xmlns:a16="http://schemas.microsoft.com/office/drawing/2014/main" id="{A865CC01-A53B-495A-820C-BEC2680EDC42}"/>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3" name="TextBox 12">
            <a:extLst>
              <a:ext uri="{FF2B5EF4-FFF2-40B4-BE49-F238E27FC236}">
                <a16:creationId xmlns:a16="http://schemas.microsoft.com/office/drawing/2014/main" id="{288D6C33-E62B-CC1E-5487-1D88E59EAAA7}"/>
              </a:ext>
            </a:extLst>
          </p:cNvPr>
          <p:cNvSpPr txBox="1"/>
          <p:nvPr/>
        </p:nvSpPr>
        <p:spPr>
          <a:xfrm>
            <a:off x="1409700" y="2057400"/>
            <a:ext cx="9372600" cy="2908489"/>
          </a:xfrm>
          <a:prstGeom prst="rect">
            <a:avLst/>
          </a:prstGeom>
          <a:noFill/>
        </p:spPr>
        <p:txBody>
          <a:bodyPr wrap="square">
            <a:spAutoFit/>
          </a:bodyPr>
          <a:lstStyle/>
          <a:p>
            <a:pPr rtl="0">
              <a:lnSpc>
                <a:spcPct val="150000"/>
              </a:lnSpc>
              <a:spcBef>
                <a:spcPts val="0"/>
              </a:spcBef>
              <a:spcAft>
                <a:spcPts val="1200"/>
              </a:spcAft>
            </a:pPr>
            <a:r>
              <a:rPr lang="en-US" sz="1800" b="0" i="0" u="none" strike="noStrike" dirty="0">
                <a:effectLst/>
                <a:latin typeface="Arial "/>
              </a:rPr>
              <a:t>Benefits and Outcomes:</a:t>
            </a:r>
            <a:endParaRPr lang="en-US" b="0" dirty="0">
              <a:effectLst/>
              <a:latin typeface="Arial "/>
            </a:endParaRPr>
          </a:p>
          <a:p>
            <a:pPr marL="285750" indent="-285750" rtl="0">
              <a:spcBef>
                <a:spcPts val="0"/>
              </a:spcBef>
              <a:spcAft>
                <a:spcPts val="1200"/>
              </a:spcAft>
              <a:buFont typeface="Courier New" panose="02070309020205020404" pitchFamily="49" charset="0"/>
              <a:buChar char="o"/>
            </a:pPr>
            <a:r>
              <a:rPr lang="en-US" sz="1800" b="0" i="0" u="none" strike="noStrike" dirty="0">
                <a:solidFill>
                  <a:srgbClr val="C00000"/>
                </a:solidFill>
                <a:effectLst/>
                <a:latin typeface="Arial "/>
              </a:rPr>
              <a:t>Improved Operational Efficiency: </a:t>
            </a:r>
            <a:r>
              <a:rPr lang="en-US" sz="1800" b="0" i="0" u="none" strike="noStrike" dirty="0">
                <a:effectLst/>
                <a:latin typeface="Arial "/>
              </a:rPr>
              <a:t>Simplifies the tedious process professionals spend reading and synthesizing text data sources, enabling them to focus on analysis rather than data retrieval.</a:t>
            </a:r>
          </a:p>
          <a:p>
            <a:pPr marL="285750" indent="-285750" rtl="0">
              <a:spcBef>
                <a:spcPts val="0"/>
              </a:spcBef>
              <a:spcAft>
                <a:spcPts val="1200"/>
              </a:spcAft>
              <a:buFont typeface="Courier New" panose="02070309020205020404" pitchFamily="49" charset="0"/>
              <a:buChar char="o"/>
            </a:pPr>
            <a:r>
              <a:rPr lang="en-US" sz="1800" b="0" i="0" u="none" strike="noStrike" dirty="0">
                <a:solidFill>
                  <a:srgbClr val="C00000"/>
                </a:solidFill>
                <a:effectLst/>
                <a:latin typeface="Arial "/>
              </a:rPr>
              <a:t>Increased Accuracy Compared to Models w</a:t>
            </a:r>
            <a:r>
              <a:rPr lang="en-US" dirty="0">
                <a:solidFill>
                  <a:srgbClr val="C00000"/>
                </a:solidFill>
                <a:latin typeface="Arial "/>
              </a:rPr>
              <a:t>ithout</a:t>
            </a:r>
            <a:r>
              <a:rPr lang="en-US" sz="1800" b="0" i="0" u="none" strike="noStrike" dirty="0">
                <a:solidFill>
                  <a:srgbClr val="C00000"/>
                </a:solidFill>
                <a:effectLst/>
                <a:latin typeface="Arial "/>
              </a:rPr>
              <a:t> a Knowledge Base:</a:t>
            </a:r>
            <a:r>
              <a:rPr lang="en-US" sz="1800" b="0" i="0" u="none" strike="noStrike" dirty="0">
                <a:effectLst/>
                <a:latin typeface="Arial "/>
              </a:rPr>
              <a:t> Provides highly relevant and context-specific information.</a:t>
            </a:r>
            <a:endParaRPr lang="en-US" b="0" dirty="0">
              <a:effectLst/>
              <a:latin typeface="Arial "/>
            </a:endParaRPr>
          </a:p>
          <a:p>
            <a:pPr rtl="0">
              <a:spcBef>
                <a:spcPts val="0"/>
              </a:spcBef>
              <a:spcAft>
                <a:spcPts val="1200"/>
              </a:spcAft>
            </a:pPr>
            <a:br>
              <a:rPr lang="en-US" dirty="0"/>
            </a:br>
            <a:endParaRPr lang="en-US" dirty="0"/>
          </a:p>
        </p:txBody>
      </p:sp>
    </p:spTree>
    <p:extLst>
      <p:ext uri="{BB962C8B-B14F-4D97-AF65-F5344CB8AC3E}">
        <p14:creationId xmlns:p14="http://schemas.microsoft.com/office/powerpoint/2010/main" val="750582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78F36A-7FCB-CB25-42A7-39253D845DE9}"/>
              </a:ext>
            </a:extLst>
          </p:cNvPr>
          <p:cNvSpPr/>
          <p:nvPr/>
        </p:nvSpPr>
        <p:spPr>
          <a:xfrm>
            <a:off x="4191000" y="519112"/>
            <a:ext cx="4419600" cy="1066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a:ea typeface="+mn-ea"/>
              <a:cs typeface="+mn-cs"/>
            </a:endParaRPr>
          </a:p>
        </p:txBody>
      </p:sp>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4641850" y="369607"/>
            <a:ext cx="5111750" cy="1204912"/>
          </a:xfrm>
        </p:spPr>
        <p:txBody>
          <a:bodyPr>
            <a:normAutofit/>
          </a:bodyPr>
          <a:lstStyle/>
          <a:p>
            <a:r>
              <a:rPr lang="en-US" sz="3500" dirty="0">
                <a:solidFill>
                  <a:schemeClr val="bg1"/>
                </a:solidFill>
              </a:rPr>
              <a:t>Challenges &amp; Limitations</a:t>
            </a:r>
          </a:p>
        </p:txBody>
      </p:sp>
      <p:sp>
        <p:nvSpPr>
          <p:cNvPr id="5" name="Footer Placeholder 4">
            <a:extLst>
              <a:ext uri="{FF2B5EF4-FFF2-40B4-BE49-F238E27FC236}">
                <a16:creationId xmlns:a16="http://schemas.microsoft.com/office/drawing/2014/main" id="{4135E32A-1A8C-43D2-9C6E-12887B4DEDFB}"/>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3076" name="Picture 4">
            <a:extLst>
              <a:ext uri="{FF2B5EF4-FFF2-40B4-BE49-F238E27FC236}">
                <a16:creationId xmlns:a16="http://schemas.microsoft.com/office/drawing/2014/main" id="{AA85FE45-C401-0321-74D3-09503DD34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2286000"/>
            <a:ext cx="6686550"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49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743699" y="6356350"/>
            <a:ext cx="25431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4" name="Title 1">
            <a:extLst>
              <a:ext uri="{FF2B5EF4-FFF2-40B4-BE49-F238E27FC236}">
                <a16:creationId xmlns:a16="http://schemas.microsoft.com/office/drawing/2014/main" id="{13B7FDAF-1B23-4014-186C-DFD467447CE1}"/>
              </a:ext>
            </a:extLst>
          </p:cNvPr>
          <p:cNvSpPr txBox="1">
            <a:spLocks/>
          </p:cNvSpPr>
          <p:nvPr/>
        </p:nvSpPr>
        <p:spPr>
          <a:xfrm>
            <a:off x="5476875" y="1676400"/>
            <a:ext cx="5876924" cy="12049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rtl="0">
              <a:spcBef>
                <a:spcPts val="0"/>
              </a:spcBef>
              <a:spcAft>
                <a:spcPts val="0"/>
              </a:spcAft>
            </a:pPr>
            <a:r>
              <a:rPr lang="en-US" sz="2500" b="0" i="0" u="none" strike="noStrike" dirty="0">
                <a:solidFill>
                  <a:srgbClr val="C00000"/>
                </a:solidFill>
                <a:effectLst/>
                <a:latin typeface="Arial" panose="020B0604020202020204" pitchFamily="34" charset="0"/>
              </a:rPr>
              <a:t>Limited Customizability of Pre-built AI apps</a:t>
            </a:r>
            <a:endParaRPr lang="en-US" sz="2500" b="0" dirty="0">
              <a:solidFill>
                <a:srgbClr val="C00000"/>
              </a:solidFill>
              <a:effectLst/>
            </a:endParaRPr>
          </a:p>
        </p:txBody>
      </p:sp>
      <p:sp>
        <p:nvSpPr>
          <p:cNvPr id="7" name="TextBox 6">
            <a:extLst>
              <a:ext uri="{FF2B5EF4-FFF2-40B4-BE49-F238E27FC236}">
                <a16:creationId xmlns:a16="http://schemas.microsoft.com/office/drawing/2014/main" id="{0AFBAB40-C60E-F371-7A4A-8C35CB108F1F}"/>
              </a:ext>
            </a:extLst>
          </p:cNvPr>
          <p:cNvSpPr txBox="1"/>
          <p:nvPr/>
        </p:nvSpPr>
        <p:spPr>
          <a:xfrm>
            <a:off x="5476875" y="3200400"/>
            <a:ext cx="6111550" cy="2949525"/>
          </a:xfrm>
          <a:prstGeom prst="rect">
            <a:avLst/>
          </a:prstGeom>
          <a:noFill/>
        </p:spPr>
        <p:txBody>
          <a:bodyPr wrap="square">
            <a:spAutoFit/>
          </a:bodyPr>
          <a:lstStyle/>
          <a:p>
            <a:pPr marL="285750" indent="-285750" rtl="0" fontAlgn="base">
              <a:lnSpc>
                <a:spcPct val="150000"/>
              </a:lnSpc>
              <a:spcBef>
                <a:spcPts val="0"/>
              </a:spcBef>
              <a:spcAft>
                <a:spcPts val="0"/>
              </a:spcAft>
              <a:buFont typeface="Courier New" panose="02070309020205020404" pitchFamily="49" charset="0"/>
              <a:buChar char="o"/>
            </a:pPr>
            <a:r>
              <a:rPr lang="en-US" sz="1800" b="0" i="0" u="none" strike="noStrike" dirty="0">
                <a:solidFill>
                  <a:srgbClr val="C00000"/>
                </a:solidFill>
                <a:effectLst/>
                <a:latin typeface="Arial" panose="020B0604020202020204" pitchFamily="34" charset="0"/>
              </a:rPr>
              <a:t>One-Size-Fits-All Solutions:</a:t>
            </a:r>
            <a:r>
              <a:rPr lang="en-US" sz="1800" b="0" i="0" u="none" strike="noStrike" dirty="0">
                <a:solidFill>
                  <a:srgbClr val="595959"/>
                </a:solidFill>
                <a:effectLst/>
                <a:latin typeface="Arial" panose="020B0604020202020204" pitchFamily="34" charset="0"/>
              </a:rPr>
              <a:t> Often, vendor-provided solutions may not fully align with unique enterprise needs.</a:t>
            </a:r>
          </a:p>
          <a:p>
            <a:pPr marL="285750" indent="-285750" rtl="0" fontAlgn="base">
              <a:lnSpc>
                <a:spcPct val="150000"/>
              </a:lnSpc>
              <a:spcBef>
                <a:spcPts val="0"/>
              </a:spcBef>
              <a:spcAft>
                <a:spcPts val="0"/>
              </a:spcAft>
              <a:buFont typeface="Courier New" panose="02070309020205020404" pitchFamily="49" charset="0"/>
              <a:buChar char="o"/>
            </a:pPr>
            <a:r>
              <a:rPr lang="en-US" sz="1800" b="0" i="0" u="none" strike="noStrike" dirty="0">
                <a:solidFill>
                  <a:srgbClr val="C00000"/>
                </a:solidFill>
                <a:effectLst/>
                <a:latin typeface="Arial" panose="020B0604020202020204" pitchFamily="34" charset="0"/>
              </a:rPr>
              <a:t>Restricted Feature Set:</a:t>
            </a:r>
            <a:r>
              <a:rPr lang="en-US" sz="1800" b="0" i="0" u="none" strike="noStrike" dirty="0">
                <a:solidFill>
                  <a:srgbClr val="595959"/>
                </a:solidFill>
                <a:effectLst/>
                <a:latin typeface="Arial" panose="020B0604020202020204" pitchFamily="34" charset="0"/>
              </a:rPr>
              <a:t> Limited ability to modify or extend functionalities based on specific business requirements.</a:t>
            </a:r>
          </a:p>
          <a:p>
            <a:pPr marL="285750" indent="-285750" rtl="0" fontAlgn="base">
              <a:lnSpc>
                <a:spcPct val="150000"/>
              </a:lnSpc>
              <a:spcBef>
                <a:spcPts val="0"/>
              </a:spcBef>
              <a:spcAft>
                <a:spcPts val="0"/>
              </a:spcAft>
              <a:buFont typeface="Courier New" panose="02070309020205020404" pitchFamily="49" charset="0"/>
              <a:buChar char="o"/>
            </a:pPr>
            <a:endParaRPr lang="en-US" sz="1800" b="0" i="0" u="none" strike="noStrike" dirty="0">
              <a:solidFill>
                <a:srgbClr val="595959"/>
              </a:solidFill>
              <a:effectLst/>
              <a:latin typeface="Arial" panose="020B0604020202020204" pitchFamily="34" charset="0"/>
            </a:endParaRPr>
          </a:p>
        </p:txBody>
      </p:sp>
    </p:spTree>
    <p:extLst>
      <p:ext uri="{BB962C8B-B14F-4D97-AF65-F5344CB8AC3E}">
        <p14:creationId xmlns:p14="http://schemas.microsoft.com/office/powerpoint/2010/main" val="3202807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743699" y="6356350"/>
            <a:ext cx="25431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4" name="Title 1">
            <a:extLst>
              <a:ext uri="{FF2B5EF4-FFF2-40B4-BE49-F238E27FC236}">
                <a16:creationId xmlns:a16="http://schemas.microsoft.com/office/drawing/2014/main" id="{13B7FDAF-1B23-4014-186C-DFD467447CE1}"/>
              </a:ext>
            </a:extLst>
          </p:cNvPr>
          <p:cNvSpPr txBox="1">
            <a:spLocks/>
          </p:cNvSpPr>
          <p:nvPr/>
        </p:nvSpPr>
        <p:spPr>
          <a:xfrm>
            <a:off x="4953000" y="2086719"/>
            <a:ext cx="5876924" cy="120491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rtl="0">
              <a:spcBef>
                <a:spcPts val="0"/>
              </a:spcBef>
              <a:spcAft>
                <a:spcPts val="0"/>
              </a:spcAft>
            </a:pPr>
            <a:r>
              <a:rPr lang="en-US" sz="2500" b="0" i="0" u="none" strike="noStrike" dirty="0">
                <a:solidFill>
                  <a:srgbClr val="C00000"/>
                </a:solidFill>
                <a:effectLst/>
                <a:latin typeface="Arial "/>
              </a:rPr>
              <a:t>Scaling issues related to in-house applications</a:t>
            </a:r>
            <a:endParaRPr lang="en-US" sz="2500" b="0" dirty="0">
              <a:solidFill>
                <a:srgbClr val="C00000"/>
              </a:solidFill>
              <a:effectLst/>
              <a:latin typeface="Arial "/>
            </a:endParaRPr>
          </a:p>
          <a:p>
            <a:br>
              <a:rPr lang="en-US" sz="1600" dirty="0"/>
            </a:br>
            <a:endParaRPr lang="en-US" sz="2500" b="0" dirty="0">
              <a:solidFill>
                <a:srgbClr val="C00000"/>
              </a:solidFill>
              <a:effectLst/>
            </a:endParaRPr>
          </a:p>
        </p:txBody>
      </p:sp>
      <p:sp>
        <p:nvSpPr>
          <p:cNvPr id="7" name="TextBox 6">
            <a:extLst>
              <a:ext uri="{FF2B5EF4-FFF2-40B4-BE49-F238E27FC236}">
                <a16:creationId xmlns:a16="http://schemas.microsoft.com/office/drawing/2014/main" id="{0AFBAB40-C60E-F371-7A4A-8C35CB108F1F}"/>
              </a:ext>
            </a:extLst>
          </p:cNvPr>
          <p:cNvSpPr txBox="1"/>
          <p:nvPr/>
        </p:nvSpPr>
        <p:spPr>
          <a:xfrm>
            <a:off x="5029200" y="3048000"/>
            <a:ext cx="6629399" cy="1287532"/>
          </a:xfrm>
          <a:prstGeom prst="rect">
            <a:avLst/>
          </a:prstGeom>
          <a:noFill/>
        </p:spPr>
        <p:txBody>
          <a:bodyPr wrap="square">
            <a:spAutoFit/>
          </a:bodyPr>
          <a:lstStyle/>
          <a:p>
            <a:pPr marL="285750" indent="-285750" rtl="0" fontAlgn="base">
              <a:lnSpc>
                <a:spcPct val="150000"/>
              </a:lnSpc>
              <a:spcBef>
                <a:spcPts val="0"/>
              </a:spcBef>
              <a:spcAft>
                <a:spcPts val="0"/>
              </a:spcAft>
              <a:buFont typeface="Courier New" panose="02070309020205020404" pitchFamily="49" charset="0"/>
              <a:buChar char="o"/>
            </a:pPr>
            <a:r>
              <a:rPr lang="en-US" sz="1800" b="0" i="0" u="none" strike="noStrike" dirty="0">
                <a:solidFill>
                  <a:srgbClr val="C00000"/>
                </a:solidFill>
                <a:effectLst/>
                <a:latin typeface="Arial" panose="020B0604020202020204" pitchFamily="34" charset="0"/>
              </a:rPr>
              <a:t>Scaling Challenges: </a:t>
            </a:r>
            <a:r>
              <a:rPr lang="en-US" sz="1800" b="0" i="0" u="none" strike="noStrike" dirty="0">
                <a:effectLst/>
                <a:latin typeface="Arial" panose="020B0604020202020204" pitchFamily="34" charset="0"/>
              </a:rPr>
              <a:t>Escalating demands can intensify operational complexities and strain enterprise infrastructure, particularly in computational power and storage needs.</a:t>
            </a:r>
          </a:p>
        </p:txBody>
      </p:sp>
    </p:spTree>
    <p:extLst>
      <p:ext uri="{BB962C8B-B14F-4D97-AF65-F5344CB8AC3E}">
        <p14:creationId xmlns:p14="http://schemas.microsoft.com/office/powerpoint/2010/main" val="3167021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743699" y="6356350"/>
            <a:ext cx="25431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4" name="Title 1">
            <a:extLst>
              <a:ext uri="{FF2B5EF4-FFF2-40B4-BE49-F238E27FC236}">
                <a16:creationId xmlns:a16="http://schemas.microsoft.com/office/drawing/2014/main" id="{13B7FDAF-1B23-4014-186C-DFD467447CE1}"/>
              </a:ext>
            </a:extLst>
          </p:cNvPr>
          <p:cNvSpPr txBox="1">
            <a:spLocks/>
          </p:cNvSpPr>
          <p:nvPr/>
        </p:nvSpPr>
        <p:spPr>
          <a:xfrm>
            <a:off x="4953000" y="1676400"/>
            <a:ext cx="5876924" cy="12049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rtl="0">
              <a:spcBef>
                <a:spcPts val="0"/>
              </a:spcBef>
              <a:spcAft>
                <a:spcPts val="0"/>
              </a:spcAft>
            </a:pPr>
            <a:r>
              <a:rPr lang="en-US" sz="2500" b="0" i="0" u="none" strike="noStrike" dirty="0">
                <a:solidFill>
                  <a:srgbClr val="C00000"/>
                </a:solidFill>
                <a:effectLst/>
                <a:latin typeface="Arial" panose="020B0604020202020204" pitchFamily="34" charset="0"/>
              </a:rPr>
              <a:t>Costs related to building in-house applications</a:t>
            </a:r>
            <a:endParaRPr lang="en-US" sz="2500" b="0" dirty="0">
              <a:solidFill>
                <a:srgbClr val="C00000"/>
              </a:solidFill>
              <a:effectLst/>
            </a:endParaRPr>
          </a:p>
        </p:txBody>
      </p:sp>
      <p:sp>
        <p:nvSpPr>
          <p:cNvPr id="7" name="TextBox 6">
            <a:extLst>
              <a:ext uri="{FF2B5EF4-FFF2-40B4-BE49-F238E27FC236}">
                <a16:creationId xmlns:a16="http://schemas.microsoft.com/office/drawing/2014/main" id="{0AFBAB40-C60E-F371-7A4A-8C35CB108F1F}"/>
              </a:ext>
            </a:extLst>
          </p:cNvPr>
          <p:cNvSpPr txBox="1"/>
          <p:nvPr/>
        </p:nvSpPr>
        <p:spPr>
          <a:xfrm>
            <a:off x="5029200" y="3048000"/>
            <a:ext cx="6629399" cy="2118529"/>
          </a:xfrm>
          <a:prstGeom prst="rect">
            <a:avLst/>
          </a:prstGeom>
          <a:noFill/>
        </p:spPr>
        <p:txBody>
          <a:bodyPr wrap="square">
            <a:spAutoFit/>
          </a:bodyPr>
          <a:lstStyle/>
          <a:p>
            <a:pPr marL="285750" indent="-285750" rtl="0" fontAlgn="base">
              <a:lnSpc>
                <a:spcPct val="150000"/>
              </a:lnSpc>
              <a:spcBef>
                <a:spcPts val="0"/>
              </a:spcBef>
              <a:spcAft>
                <a:spcPts val="0"/>
              </a:spcAft>
              <a:buFont typeface="Courier New" panose="02070309020205020404" pitchFamily="49" charset="0"/>
              <a:buChar char="o"/>
            </a:pPr>
            <a:r>
              <a:rPr lang="en-US" sz="1800" b="0" i="0" u="none" strike="noStrike" dirty="0">
                <a:solidFill>
                  <a:srgbClr val="C00000"/>
                </a:solidFill>
                <a:effectLst/>
                <a:latin typeface="Arial" panose="020B0604020202020204" pitchFamily="34" charset="0"/>
              </a:rPr>
              <a:t>High Computational Costs: </a:t>
            </a:r>
            <a:r>
              <a:rPr lang="en-US" sz="1800" b="0" i="0" u="none" strike="noStrike" dirty="0">
                <a:effectLst/>
                <a:latin typeface="Arial" panose="020B0604020202020204" pitchFamily="34" charset="0"/>
              </a:rPr>
              <a:t>Substantial expenses related to API fees and resource utilization.</a:t>
            </a:r>
          </a:p>
          <a:p>
            <a:pPr marL="285750" indent="-285750" fontAlgn="base">
              <a:lnSpc>
                <a:spcPct val="150000"/>
              </a:lnSpc>
              <a:buFont typeface="Courier New" panose="02070309020205020404" pitchFamily="49" charset="0"/>
              <a:buChar char="o"/>
            </a:pPr>
            <a:r>
              <a:rPr lang="en-US" b="0" i="0" u="none" strike="noStrike" dirty="0">
                <a:solidFill>
                  <a:srgbClr val="C00000"/>
                </a:solidFill>
                <a:effectLst/>
                <a:latin typeface="Arial" panose="020B0604020202020204" pitchFamily="34" charset="0"/>
              </a:rPr>
              <a:t>Ongoing Maintenance Costs: </a:t>
            </a:r>
            <a:r>
              <a:rPr lang="en-US" b="0" i="0" u="none" strike="noStrike" dirty="0">
                <a:effectLst/>
                <a:latin typeface="Arial" panose="020B0604020202020204" pitchFamily="34" charset="0"/>
              </a:rPr>
              <a:t>Continuous financial commitment and sustained IT complexity for updates, data management, and maintenance.</a:t>
            </a:r>
            <a:endParaRPr lang="en-US"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1989520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1885156" y="0"/>
            <a:ext cx="8421688" cy="1325563"/>
          </a:xfrm>
        </p:spPr>
        <p:txBody>
          <a:bodyPr>
            <a:normAutofit/>
          </a:bodyPr>
          <a:lstStyle/>
          <a:p>
            <a:r>
              <a:rPr lang="en-US" sz="3500" dirty="0">
                <a:solidFill>
                  <a:srgbClr val="C00000"/>
                </a:solidFill>
                <a:latin typeface="Tenorite" panose="00000500000000000000" pitchFamily="2" charset="0"/>
              </a:rPr>
              <a:t>Today’s Speakers</a:t>
            </a:r>
          </a:p>
        </p:txBody>
      </p:sp>
      <p:sp>
        <p:nvSpPr>
          <p:cNvPr id="8" name="Text Placeholder 7">
            <a:extLst>
              <a:ext uri="{FF2B5EF4-FFF2-40B4-BE49-F238E27FC236}">
                <a16:creationId xmlns:a16="http://schemas.microsoft.com/office/drawing/2014/main" id="{8F0714D4-1A7C-4D7F-A5C0-4F766382B6A9}"/>
              </a:ext>
            </a:extLst>
          </p:cNvPr>
          <p:cNvSpPr>
            <a:spLocks noGrp="1"/>
          </p:cNvSpPr>
          <p:nvPr>
            <p:ph type="body" idx="18"/>
          </p:nvPr>
        </p:nvSpPr>
        <p:spPr>
          <a:xfrm>
            <a:off x="2971800" y="5699343"/>
            <a:ext cx="2330816" cy="343061"/>
          </a:xfrm>
        </p:spPr>
        <p:txBody>
          <a:bodyPr/>
          <a:lstStyle/>
          <a:p>
            <a:r>
              <a:rPr lang="en-US" dirty="0">
                <a:latin typeface="Avenir" panose="020B0503020203020204" pitchFamily="34" charset="0"/>
              </a:rPr>
              <a:t>Alexander </a:t>
            </a:r>
            <a:r>
              <a:rPr lang="en-US" dirty="0" err="1">
                <a:latin typeface="Avenir" panose="020B0503020203020204" pitchFamily="34" charset="0"/>
              </a:rPr>
              <a:t>Wurm</a:t>
            </a:r>
            <a:endParaRPr lang="en-US" dirty="0">
              <a:latin typeface="Avenir" panose="020B0503020203020204" pitchFamily="34" charset="0"/>
            </a:endParaRPr>
          </a:p>
        </p:txBody>
      </p:sp>
      <p:sp>
        <p:nvSpPr>
          <p:cNvPr id="12" name="Text Placeholder 11">
            <a:extLst>
              <a:ext uri="{FF2B5EF4-FFF2-40B4-BE49-F238E27FC236}">
                <a16:creationId xmlns:a16="http://schemas.microsoft.com/office/drawing/2014/main" id="{E017101B-2009-4267-8513-19000E37B1F0}"/>
              </a:ext>
            </a:extLst>
          </p:cNvPr>
          <p:cNvSpPr>
            <a:spLocks noGrp="1"/>
          </p:cNvSpPr>
          <p:nvPr>
            <p:ph type="body" idx="22"/>
          </p:nvPr>
        </p:nvSpPr>
        <p:spPr>
          <a:xfrm>
            <a:off x="3210570" y="6083480"/>
            <a:ext cx="1855949" cy="343061"/>
          </a:xfrm>
        </p:spPr>
        <p:txBody>
          <a:bodyPr/>
          <a:lstStyle/>
          <a:p>
            <a:r>
              <a:rPr lang="en-US" dirty="0"/>
              <a:t>Senior Analyst</a:t>
            </a:r>
          </a:p>
        </p:txBody>
      </p:sp>
      <p:pic>
        <p:nvPicPr>
          <p:cNvPr id="20" name="Picture Placeholder 19">
            <a:extLst>
              <a:ext uri="{FF2B5EF4-FFF2-40B4-BE49-F238E27FC236}">
                <a16:creationId xmlns:a16="http://schemas.microsoft.com/office/drawing/2014/main" id="{618E88B2-D607-4D3C-9519-A591A729DCC9}"/>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p:blipFill>
        <p:spPr>
          <a:xfrm>
            <a:off x="6477000" y="1847230"/>
            <a:ext cx="2895600" cy="3604326"/>
          </a:xfrm>
        </p:spPr>
      </p:pic>
      <p:sp>
        <p:nvSpPr>
          <p:cNvPr id="9" name="Text Placeholder 8">
            <a:extLst>
              <a:ext uri="{FF2B5EF4-FFF2-40B4-BE49-F238E27FC236}">
                <a16:creationId xmlns:a16="http://schemas.microsoft.com/office/drawing/2014/main" id="{36AEE506-9967-4592-BC98-D3FD3028A8E5}"/>
              </a:ext>
            </a:extLst>
          </p:cNvPr>
          <p:cNvSpPr>
            <a:spLocks noGrp="1"/>
          </p:cNvSpPr>
          <p:nvPr>
            <p:ph type="body" idx="19"/>
          </p:nvPr>
        </p:nvSpPr>
        <p:spPr>
          <a:xfrm>
            <a:off x="6765946" y="5699343"/>
            <a:ext cx="2317707" cy="343061"/>
          </a:xfrm>
        </p:spPr>
        <p:txBody>
          <a:bodyPr/>
          <a:lstStyle/>
          <a:p>
            <a:r>
              <a:rPr lang="en-US" dirty="0">
                <a:latin typeface="Avenir" panose="020B0503020203020204" pitchFamily="34" charset="0"/>
              </a:rPr>
              <a:t>Samuel Hamway</a:t>
            </a:r>
          </a:p>
        </p:txBody>
      </p:sp>
      <p:sp>
        <p:nvSpPr>
          <p:cNvPr id="13" name="Text Placeholder 12">
            <a:extLst>
              <a:ext uri="{FF2B5EF4-FFF2-40B4-BE49-F238E27FC236}">
                <a16:creationId xmlns:a16="http://schemas.microsoft.com/office/drawing/2014/main" id="{D40B843D-6615-46EB-A813-BEBD624EC685}"/>
              </a:ext>
            </a:extLst>
          </p:cNvPr>
          <p:cNvSpPr>
            <a:spLocks noGrp="1"/>
          </p:cNvSpPr>
          <p:nvPr>
            <p:ph type="body" idx="23"/>
          </p:nvPr>
        </p:nvSpPr>
        <p:spPr>
          <a:xfrm>
            <a:off x="7002043" y="6093535"/>
            <a:ext cx="1845511" cy="343061"/>
          </a:xfrm>
        </p:spPr>
        <p:txBody>
          <a:bodyPr/>
          <a:lstStyle/>
          <a:p>
            <a:r>
              <a:rPr lang="en-US" dirty="0"/>
              <a:t>Research Analyst</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a:t>
            </a:fld>
            <a:endParaRPr lang="en-US" dirty="0"/>
          </a:p>
        </p:txBody>
      </p:sp>
      <p:pic>
        <p:nvPicPr>
          <p:cNvPr id="32" name="Picture Placeholder 19">
            <a:extLst>
              <a:ext uri="{FF2B5EF4-FFF2-40B4-BE49-F238E27FC236}">
                <a16:creationId xmlns:a16="http://schemas.microsoft.com/office/drawing/2014/main" id="{259AD0B0-2277-8795-158B-0EE5B3B88C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03" t="300" r="-1" b="-150"/>
          <a:stretch/>
        </p:blipFill>
        <p:spPr>
          <a:xfrm>
            <a:off x="2651307" y="1852613"/>
            <a:ext cx="2971801" cy="3598943"/>
          </a:xfrm>
          <a:prstGeom prst="rect">
            <a:avLst/>
          </a:prstGeom>
          <a:solidFill>
            <a:schemeClr val="bg1">
              <a:lumMod val="95000"/>
            </a:schemeClr>
          </a:solidFill>
        </p:spPr>
      </p:pic>
      <p:sp>
        <p:nvSpPr>
          <p:cNvPr id="34" name="Footer Placeholder 4">
            <a:extLst>
              <a:ext uri="{FF2B5EF4-FFF2-40B4-BE49-F238E27FC236}">
                <a16:creationId xmlns:a16="http://schemas.microsoft.com/office/drawing/2014/main" id="{497F861D-E3F8-86AB-0CCF-935D279A4299}"/>
              </a:ext>
            </a:extLst>
          </p:cNvPr>
          <p:cNvSpPr>
            <a:spLocks noGrp="1"/>
          </p:cNvSpPr>
          <p:nvPr>
            <p:ph type="ftr" sz="quarter" idx="11"/>
          </p:nvPr>
        </p:nvSpPr>
        <p:spPr>
          <a:xfrm>
            <a:off x="4364454" y="6393498"/>
            <a:ext cx="3479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Tree>
    <p:extLst>
      <p:ext uri="{BB962C8B-B14F-4D97-AF65-F5344CB8AC3E}">
        <p14:creationId xmlns:p14="http://schemas.microsoft.com/office/powerpoint/2010/main" val="2619301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743699" y="6356350"/>
            <a:ext cx="25431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4" name="Title 1">
            <a:extLst>
              <a:ext uri="{FF2B5EF4-FFF2-40B4-BE49-F238E27FC236}">
                <a16:creationId xmlns:a16="http://schemas.microsoft.com/office/drawing/2014/main" id="{13B7FDAF-1B23-4014-186C-DFD467447CE1}"/>
              </a:ext>
            </a:extLst>
          </p:cNvPr>
          <p:cNvSpPr txBox="1">
            <a:spLocks/>
          </p:cNvSpPr>
          <p:nvPr/>
        </p:nvSpPr>
        <p:spPr>
          <a:xfrm>
            <a:off x="4953000" y="1676400"/>
            <a:ext cx="5876924" cy="120491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rtl="0">
              <a:spcBef>
                <a:spcPts val="0"/>
              </a:spcBef>
              <a:spcAft>
                <a:spcPts val="0"/>
              </a:spcAft>
            </a:pPr>
            <a:r>
              <a:rPr lang="en-US" sz="2500" b="0" i="0" u="none" strike="noStrike" dirty="0">
                <a:solidFill>
                  <a:srgbClr val="C00000"/>
                </a:solidFill>
                <a:effectLst/>
                <a:latin typeface="Arial "/>
              </a:rPr>
              <a:t>Quality and Accuracy Concerns</a:t>
            </a:r>
            <a:endParaRPr lang="en-US" sz="2500" b="0" dirty="0">
              <a:solidFill>
                <a:srgbClr val="C00000"/>
              </a:solidFill>
              <a:effectLst/>
              <a:latin typeface="Arial "/>
            </a:endParaRPr>
          </a:p>
          <a:p>
            <a:br>
              <a:rPr lang="en-US" sz="1600" dirty="0"/>
            </a:br>
            <a:endParaRPr lang="en-US" sz="2500" b="0" dirty="0">
              <a:solidFill>
                <a:srgbClr val="C00000"/>
              </a:solidFill>
              <a:effectLst/>
            </a:endParaRPr>
          </a:p>
        </p:txBody>
      </p:sp>
      <p:sp>
        <p:nvSpPr>
          <p:cNvPr id="7" name="TextBox 6">
            <a:extLst>
              <a:ext uri="{FF2B5EF4-FFF2-40B4-BE49-F238E27FC236}">
                <a16:creationId xmlns:a16="http://schemas.microsoft.com/office/drawing/2014/main" id="{0AFBAB40-C60E-F371-7A4A-8C35CB108F1F}"/>
              </a:ext>
            </a:extLst>
          </p:cNvPr>
          <p:cNvSpPr txBox="1"/>
          <p:nvPr/>
        </p:nvSpPr>
        <p:spPr>
          <a:xfrm>
            <a:off x="5029200" y="2590800"/>
            <a:ext cx="6629399" cy="1703030"/>
          </a:xfrm>
          <a:prstGeom prst="rect">
            <a:avLst/>
          </a:prstGeom>
          <a:noFill/>
        </p:spPr>
        <p:txBody>
          <a:bodyPr wrap="square">
            <a:spAutoFit/>
          </a:bodyPr>
          <a:lstStyle/>
          <a:p>
            <a:pPr marL="285750" indent="-285750" rtl="0" fontAlgn="base">
              <a:lnSpc>
                <a:spcPct val="150000"/>
              </a:lnSpc>
              <a:spcBef>
                <a:spcPts val="0"/>
              </a:spcBef>
              <a:spcAft>
                <a:spcPts val="0"/>
              </a:spcAft>
              <a:buFont typeface="Courier New" panose="02070309020205020404" pitchFamily="49" charset="0"/>
              <a:buChar char="o"/>
            </a:pPr>
            <a:r>
              <a:rPr lang="en-US" sz="1800" b="0" i="0" u="none" strike="noStrike" dirty="0">
                <a:solidFill>
                  <a:srgbClr val="C00000"/>
                </a:solidFill>
                <a:effectLst/>
                <a:latin typeface="Arial" panose="020B0604020202020204" pitchFamily="34" charset="0"/>
              </a:rPr>
              <a:t>Risk of 'Hallucination': </a:t>
            </a:r>
            <a:r>
              <a:rPr lang="en-US" sz="1800" b="0" i="0" u="none" strike="noStrike" dirty="0">
                <a:effectLst/>
                <a:latin typeface="Arial" panose="020B0604020202020204" pitchFamily="34" charset="0"/>
              </a:rPr>
              <a:t>AI may generate plausible but incorrect or nonsensical information.</a:t>
            </a:r>
          </a:p>
          <a:p>
            <a:pPr marL="285750" indent="-285750" rtl="0" fontAlgn="base">
              <a:lnSpc>
                <a:spcPct val="150000"/>
              </a:lnSpc>
              <a:spcBef>
                <a:spcPts val="0"/>
              </a:spcBef>
              <a:spcAft>
                <a:spcPts val="0"/>
              </a:spcAft>
              <a:buFont typeface="Courier New" panose="02070309020205020404" pitchFamily="49" charset="0"/>
              <a:buChar char="o"/>
            </a:pPr>
            <a:r>
              <a:rPr lang="en-US" b="0" i="0" u="none" strike="noStrike" dirty="0">
                <a:solidFill>
                  <a:srgbClr val="C00000"/>
                </a:solidFill>
                <a:effectLst/>
                <a:latin typeface="Arial" panose="020B0604020202020204" pitchFamily="34" charset="0"/>
              </a:rPr>
              <a:t>Human Oversight Necessity:</a:t>
            </a:r>
            <a:r>
              <a:rPr lang="en-US" b="0" i="0" u="none" strike="noStrike" dirty="0">
                <a:solidFill>
                  <a:srgbClr val="595959"/>
                </a:solidFill>
                <a:effectLst/>
                <a:latin typeface="Arial" panose="020B0604020202020204" pitchFamily="34" charset="0"/>
              </a:rPr>
              <a:t> </a:t>
            </a:r>
            <a:r>
              <a:rPr lang="en-US" b="0" i="0" u="none" strike="noStrike" dirty="0">
                <a:effectLst/>
                <a:latin typeface="Arial" panose="020B0604020202020204" pitchFamily="34" charset="0"/>
              </a:rPr>
              <a:t>Importance of human evaluation in critical decision-making processes.</a:t>
            </a:r>
          </a:p>
        </p:txBody>
      </p:sp>
    </p:spTree>
    <p:extLst>
      <p:ext uri="{BB962C8B-B14F-4D97-AF65-F5344CB8AC3E}">
        <p14:creationId xmlns:p14="http://schemas.microsoft.com/office/powerpoint/2010/main" val="662992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78F36A-7FCB-CB25-42A7-39253D845DE9}"/>
              </a:ext>
            </a:extLst>
          </p:cNvPr>
          <p:cNvSpPr/>
          <p:nvPr/>
        </p:nvSpPr>
        <p:spPr>
          <a:xfrm>
            <a:off x="4191000" y="519112"/>
            <a:ext cx="4419600" cy="1066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a:ea typeface="+mn-ea"/>
              <a:cs typeface="+mn-cs"/>
            </a:endParaRPr>
          </a:p>
        </p:txBody>
      </p:sp>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4617033" y="152400"/>
            <a:ext cx="5111750" cy="1204912"/>
          </a:xfrm>
        </p:spPr>
        <p:txBody>
          <a:bodyPr>
            <a:normAutofit/>
          </a:bodyPr>
          <a:lstStyle/>
          <a:p>
            <a:r>
              <a:rPr lang="en-US" sz="3500" dirty="0">
                <a:solidFill>
                  <a:schemeClr val="bg1"/>
                </a:solidFill>
              </a:rPr>
              <a:t>Best Practices</a:t>
            </a:r>
          </a:p>
        </p:txBody>
      </p:sp>
      <p:sp>
        <p:nvSpPr>
          <p:cNvPr id="5" name="Footer Placeholder 4">
            <a:extLst>
              <a:ext uri="{FF2B5EF4-FFF2-40B4-BE49-F238E27FC236}">
                <a16:creationId xmlns:a16="http://schemas.microsoft.com/office/drawing/2014/main" id="{4135E32A-1A8C-43D2-9C6E-12887B4DEDFB}"/>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1026" name="Picture 2">
            <a:extLst>
              <a:ext uri="{FF2B5EF4-FFF2-40B4-BE49-F238E27FC236}">
                <a16:creationId xmlns:a16="http://schemas.microsoft.com/office/drawing/2014/main" id="{A9513E31-48C7-4870-CA7C-85A7FD504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599" y="1585912"/>
            <a:ext cx="4445653" cy="444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586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885156" y="559108"/>
            <a:ext cx="8421688" cy="1325563"/>
          </a:xfrm>
        </p:spPr>
        <p:txBody>
          <a:bodyPr/>
          <a:lstStyle/>
          <a:p>
            <a:pPr algn="l"/>
            <a:r>
              <a:rPr lang="en-US" sz="2800" b="0" i="0" u="none" strike="noStrike" dirty="0">
                <a:solidFill>
                  <a:srgbClr val="C00000"/>
                </a:solidFill>
                <a:effectLst/>
              </a:rPr>
              <a:t>Best Practice: Start with existing NLP when building own</a:t>
            </a:r>
            <a:endParaRPr lang="en-US" dirty="0">
              <a:solidFill>
                <a:srgbClr val="C00000"/>
              </a:solidFill>
            </a:endParaRPr>
          </a:p>
        </p:txBody>
      </p:sp>
      <p:sp>
        <p:nvSpPr>
          <p:cNvPr id="10" name="Footer Placeholder 9">
            <a:extLst>
              <a:ext uri="{FF2B5EF4-FFF2-40B4-BE49-F238E27FC236}">
                <a16:creationId xmlns:a16="http://schemas.microsoft.com/office/drawing/2014/main" id="{A865CC01-A53B-495A-820C-BEC2680EDC42}"/>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3" name="TextBox 12">
            <a:extLst>
              <a:ext uri="{FF2B5EF4-FFF2-40B4-BE49-F238E27FC236}">
                <a16:creationId xmlns:a16="http://schemas.microsoft.com/office/drawing/2014/main" id="{288D6C33-E62B-CC1E-5487-1D88E59EAAA7}"/>
              </a:ext>
            </a:extLst>
          </p:cNvPr>
          <p:cNvSpPr txBox="1"/>
          <p:nvPr/>
        </p:nvSpPr>
        <p:spPr>
          <a:xfrm>
            <a:off x="1409700" y="2133600"/>
            <a:ext cx="9372600" cy="3139321"/>
          </a:xfrm>
          <a:prstGeom prst="rect">
            <a:avLst/>
          </a:prstGeom>
          <a:noFill/>
        </p:spPr>
        <p:txBody>
          <a:bodyPr wrap="square">
            <a:spAutoFit/>
          </a:bodyPr>
          <a:lstStyle/>
          <a:p>
            <a:pPr rtl="0" fontAlgn="base">
              <a:spcBef>
                <a:spcPts val="0"/>
              </a:spcBef>
              <a:spcAft>
                <a:spcPts val="0"/>
              </a:spcAft>
            </a:pPr>
            <a:r>
              <a:rPr lang="en-US" dirty="0">
                <a:solidFill>
                  <a:srgbClr val="C00000"/>
                </a:solidFill>
                <a:latin typeface="Arial "/>
              </a:rPr>
              <a:t>St</a:t>
            </a:r>
            <a:r>
              <a:rPr lang="en-US" sz="1800" b="0" i="0" u="none" strike="noStrike" dirty="0">
                <a:solidFill>
                  <a:srgbClr val="C00000"/>
                </a:solidFill>
                <a:effectLst/>
                <a:latin typeface="Arial "/>
              </a:rPr>
              <a:t>art Small With Existing NLP Processes: </a:t>
            </a:r>
            <a:r>
              <a:rPr lang="en-US" sz="1800" b="0" i="0" u="none" strike="noStrike" dirty="0">
                <a:effectLst/>
                <a:latin typeface="Arial "/>
              </a:rPr>
              <a:t>Before diving into complex LLM deployments, assess your existing NLP processes to identify areas for improvement. Determine where the advanced capabilities of LLMs can add value over traditional NLP techniques, such as TF-IDF and sentiment analysis.</a:t>
            </a:r>
          </a:p>
          <a:p>
            <a:pPr rtl="0" fontAlgn="base">
              <a:spcBef>
                <a:spcPts val="0"/>
              </a:spcBef>
              <a:spcAft>
                <a:spcPts val="0"/>
              </a:spcAft>
            </a:pPr>
            <a:endParaRPr lang="en-US" dirty="0">
              <a:latin typeface="Arial "/>
            </a:endParaRPr>
          </a:p>
          <a:p>
            <a:pPr rtl="0" fontAlgn="base">
              <a:spcBef>
                <a:spcPts val="0"/>
              </a:spcBef>
              <a:spcAft>
                <a:spcPts val="0"/>
              </a:spcAft>
            </a:pPr>
            <a:r>
              <a:rPr lang="en-US" b="1" dirty="0">
                <a:latin typeface="Arial "/>
              </a:rPr>
              <a:t>Example  – More advanced sentiment analysis:</a:t>
            </a:r>
            <a:r>
              <a:rPr lang="en-US" sz="1800" b="0" i="0" u="none" strike="noStrike" dirty="0">
                <a:effectLst/>
                <a:latin typeface="Arial "/>
              </a:rPr>
              <a:t> If your business uses traditional sentiment analysis for social media monitoring, LLMs can provide a more advanced analysis. Traditional methods might struggle with nuances like sarcasm, mixed emotions, or context-dependent sentiments.</a:t>
            </a:r>
          </a:p>
          <a:p>
            <a:pPr rtl="0" fontAlgn="base">
              <a:spcBef>
                <a:spcPts val="0"/>
              </a:spcBef>
              <a:spcAft>
                <a:spcPts val="0"/>
              </a:spcAft>
            </a:pPr>
            <a:r>
              <a:rPr lang="en-US" sz="1800" b="0" i="0" u="none" strike="noStrike" dirty="0">
                <a:effectLst/>
                <a:latin typeface="Arial "/>
              </a:rPr>
              <a:t>.</a:t>
            </a:r>
            <a:br>
              <a:rPr kumimoji="0" lang="en-US" sz="1800" b="0" i="0" u="none" strike="noStrike" kern="1200" cap="none" spc="0" normalizeH="0" baseline="0" noProof="0" dirty="0">
                <a:ln>
                  <a:noFill/>
                </a:ln>
                <a:effectLst/>
                <a:uLnTx/>
                <a:uFillTx/>
                <a:latin typeface="Arial "/>
              </a:rPr>
            </a:br>
            <a:endParaRPr kumimoji="0" lang="en-US" sz="1800" b="0" i="0" u="none" strike="noStrike" kern="1200" cap="none" spc="0" normalizeH="0" baseline="0" noProof="0" dirty="0">
              <a:ln>
                <a:noFill/>
              </a:ln>
              <a:effectLst/>
              <a:uLnTx/>
              <a:uFillTx/>
              <a:latin typeface="Arial "/>
            </a:endParaRPr>
          </a:p>
        </p:txBody>
      </p:sp>
    </p:spTree>
    <p:extLst>
      <p:ext uri="{BB962C8B-B14F-4D97-AF65-F5344CB8AC3E}">
        <p14:creationId xmlns:p14="http://schemas.microsoft.com/office/powerpoint/2010/main" val="1155037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476875" y="1066800"/>
            <a:ext cx="5111750" cy="1204912"/>
          </a:xfrm>
        </p:spPr>
        <p:txBody>
          <a:bodyPr>
            <a:normAutofit fontScale="90000"/>
          </a:bodyPr>
          <a:lstStyle/>
          <a:p>
            <a:r>
              <a:rPr lang="en-US" b="0" i="0" u="none" strike="noStrike" dirty="0">
                <a:solidFill>
                  <a:srgbClr val="C00000"/>
                </a:solidFill>
                <a:effectLst/>
              </a:rPr>
              <a:t>Best Practice: Maintain Interoperability when building own</a:t>
            </a:r>
            <a:endParaRPr lang="en-US" dirty="0">
              <a:solidFill>
                <a:srgbClr val="C00000"/>
              </a:solidFill>
            </a:endParaRP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5519737" y="2743200"/>
            <a:ext cx="6181725" cy="2724944"/>
          </a:xfrm>
        </p:spPr>
        <p:txBody>
          <a:bodyPr>
            <a:noAutofit/>
          </a:bodyPr>
          <a:lstStyle/>
          <a:p>
            <a:pPr rtl="0">
              <a:spcBef>
                <a:spcPts val="0"/>
              </a:spcBef>
              <a:spcAft>
                <a:spcPts val="1200"/>
              </a:spcAft>
            </a:pPr>
            <a:r>
              <a:rPr lang="en-US" sz="1800" b="0" i="0" u="none" strike="noStrike" dirty="0">
                <a:effectLst/>
                <a:latin typeface="Arial" panose="020B0604020202020204" pitchFamily="34" charset="0"/>
                <a:cs typeface="Arial" panose="020B0604020202020204" pitchFamily="34" charset="0"/>
              </a:rPr>
              <a:t>Ensure the architecture of generative AI applications allows for the swapping of models, vector databases, and other components. Given the rapid growth and changes in this space, building for interoperability enables the integration of new best-of-breed solutions as they emerge, keeping your applications at the forefront of technological advancements.</a:t>
            </a:r>
            <a:endParaRPr kumimoji="0" lang="en-US" sz="1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4135E32A-1A8C-43D2-9C6E-12887B4DEDFB}"/>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4081464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438400" y="1447800"/>
            <a:ext cx="6781800" cy="1325563"/>
          </a:xfrm>
        </p:spPr>
        <p:txBody>
          <a:bodyPr>
            <a:noAutofit/>
          </a:bodyPr>
          <a:lstStyle/>
          <a:p>
            <a:pPr rtl="0">
              <a:spcBef>
                <a:spcPts val="0"/>
              </a:spcBef>
              <a:spcAft>
                <a:spcPts val="0"/>
              </a:spcAft>
            </a:pPr>
            <a:r>
              <a:rPr lang="en-US" sz="2400" b="0" i="0" u="none" strike="noStrike" dirty="0">
                <a:solidFill>
                  <a:srgbClr val="C00000"/>
                </a:solidFill>
                <a:effectLst/>
              </a:rPr>
              <a:t>Work with departments and teams to identify new use cases</a:t>
            </a:r>
            <a:br>
              <a:rPr lang="en-US" sz="1600" b="0" dirty="0">
                <a:effectLst/>
              </a:rPr>
            </a:br>
            <a:br>
              <a:rPr lang="en-US" sz="1600" dirty="0"/>
            </a:br>
            <a:endParaRPr lang="en-US" sz="2500" dirty="0">
              <a:solidFill>
                <a:srgbClr val="C00000"/>
              </a:solidFill>
            </a:endParaRP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0" name="TextBox 9">
            <a:extLst>
              <a:ext uri="{FF2B5EF4-FFF2-40B4-BE49-F238E27FC236}">
                <a16:creationId xmlns:a16="http://schemas.microsoft.com/office/drawing/2014/main" id="{D1110088-9E74-D9C6-B5D8-007AA6C6C17B}"/>
              </a:ext>
            </a:extLst>
          </p:cNvPr>
          <p:cNvSpPr txBox="1"/>
          <p:nvPr/>
        </p:nvSpPr>
        <p:spPr>
          <a:xfrm>
            <a:off x="2438400" y="2466469"/>
            <a:ext cx="8305800" cy="2600712"/>
          </a:xfrm>
          <a:prstGeom prst="rect">
            <a:avLst/>
          </a:prstGeom>
          <a:noFill/>
        </p:spPr>
        <p:txBody>
          <a:bodyPr wrap="square" numCol="1">
            <a:spAutoFit/>
          </a:bodyPr>
          <a:lstStyle/>
          <a:p>
            <a:pPr rtl="0">
              <a:spcBef>
                <a:spcPts val="0"/>
              </a:spcBef>
              <a:spcAft>
                <a:spcPts val="1200"/>
              </a:spcAft>
            </a:pPr>
            <a:r>
              <a:rPr lang="en-US" b="0" i="0" u="none" strike="noStrike" dirty="0">
                <a:effectLst/>
                <a:latin typeface="Arial" panose="020B0604020202020204" pitchFamily="34" charset="0"/>
                <a:cs typeface="Arial" panose="020B0604020202020204" pitchFamily="34" charset="0"/>
              </a:rPr>
              <a:t>Each line of business is producing many ideas for Gen AI use cases.</a:t>
            </a:r>
            <a:endParaRPr lang="en-US" b="0" dirty="0">
              <a:effectLst/>
              <a:latin typeface="Arial" panose="020B0604020202020204" pitchFamily="34" charset="0"/>
              <a:cs typeface="Arial" panose="020B0604020202020204" pitchFamily="34" charset="0"/>
            </a:endParaRPr>
          </a:p>
          <a:p>
            <a:pPr marL="285750" indent="-285750" rtl="0" fontAlgn="base">
              <a:spcBef>
                <a:spcPts val="0"/>
              </a:spcBef>
              <a:spcAft>
                <a:spcPts val="0"/>
              </a:spcAft>
              <a:buFont typeface="Wingdings" panose="05000000000000000000" pitchFamily="2" charset="2"/>
              <a:buChar char="§"/>
            </a:pPr>
            <a:r>
              <a:rPr lang="en-US" b="0" i="0" u="none" strike="noStrike" dirty="0">
                <a:solidFill>
                  <a:srgbClr val="FF0000"/>
                </a:solidFill>
                <a:effectLst/>
                <a:latin typeface="Arial" panose="020B0604020202020204" pitchFamily="34" charset="0"/>
                <a:cs typeface="Arial" panose="020B0604020202020204" pitchFamily="34" charset="0"/>
              </a:rPr>
              <a:t>Internally</a:t>
            </a:r>
          </a:p>
          <a:p>
            <a:pPr marL="742950" lvl="1" indent="-285750"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Summarizing opportunities in sales teams</a:t>
            </a:r>
          </a:p>
          <a:p>
            <a:pPr marL="742950" lvl="1" indent="-285750"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Narrative reporting for analytics teams</a:t>
            </a:r>
          </a:p>
          <a:p>
            <a:pPr marL="742950" lvl="1" indent="-285750" fontAlgn="base">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Resume parsing and skill classification for HR teams</a:t>
            </a:r>
          </a:p>
          <a:p>
            <a:pPr marL="285750" indent="-285750" rtl="0" fontAlgn="base">
              <a:lnSpc>
                <a:spcPct val="150000"/>
              </a:lnSpc>
              <a:spcBef>
                <a:spcPts val="0"/>
              </a:spcBef>
              <a:spcAft>
                <a:spcPts val="0"/>
              </a:spcAft>
              <a:buFont typeface="Wingdings" panose="05000000000000000000" pitchFamily="2" charset="2"/>
              <a:buChar char="§"/>
            </a:pPr>
            <a:r>
              <a:rPr lang="en-US" b="0" i="0" u="none" strike="noStrike" dirty="0">
                <a:solidFill>
                  <a:srgbClr val="FF0000"/>
                </a:solidFill>
                <a:effectLst/>
                <a:latin typeface="Arial" panose="020B0604020202020204" pitchFamily="34" charset="0"/>
                <a:cs typeface="Arial" panose="020B0604020202020204" pitchFamily="34" charset="0"/>
              </a:rPr>
              <a:t>Externally</a:t>
            </a:r>
          </a:p>
          <a:p>
            <a:pPr marL="742950" lvl="1" indent="-285750" rtl="0" fontAlgn="base">
              <a:spcBef>
                <a:spcPts val="0"/>
              </a:spcBef>
              <a:spcAft>
                <a:spcPts val="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Customer support and interaction</a:t>
            </a:r>
          </a:p>
          <a:p>
            <a:pPr marL="742950" lvl="1" indent="-285750" rtl="0" fontAlgn="base">
              <a:spcBef>
                <a:spcPts val="0"/>
              </a:spcBef>
              <a:spcAft>
                <a:spcPts val="1200"/>
              </a:spcAft>
              <a:buFont typeface="Arial" panose="020B0604020202020204" pitchFamily="34" charset="0"/>
              <a:buChar char="•"/>
            </a:pPr>
            <a:r>
              <a:rPr lang="en-US" b="0" i="0" u="none" strike="noStrike" dirty="0">
                <a:effectLst/>
                <a:latin typeface="Arial" panose="020B0604020202020204" pitchFamily="34" charset="0"/>
                <a:cs typeface="Arial" panose="020B0604020202020204" pitchFamily="34" charset="0"/>
              </a:rPr>
              <a:t>Unstructured search</a:t>
            </a:r>
          </a:p>
        </p:txBody>
      </p:sp>
    </p:spTree>
    <p:extLst>
      <p:ext uri="{BB962C8B-B14F-4D97-AF65-F5344CB8AC3E}">
        <p14:creationId xmlns:p14="http://schemas.microsoft.com/office/powerpoint/2010/main" val="2555532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3436052" y="960437"/>
            <a:ext cx="5822248" cy="1325563"/>
          </a:xfrm>
        </p:spPr>
        <p:txBody>
          <a:bodyPr>
            <a:noAutofit/>
          </a:bodyPr>
          <a:lstStyle/>
          <a:p>
            <a:pPr rtl="0">
              <a:spcBef>
                <a:spcPts val="0"/>
              </a:spcBef>
              <a:spcAft>
                <a:spcPts val="0"/>
              </a:spcAft>
            </a:pPr>
            <a:r>
              <a:rPr lang="en-US" sz="2400" b="0" i="0" u="none" strike="noStrike" dirty="0">
                <a:solidFill>
                  <a:srgbClr val="C00000"/>
                </a:solidFill>
                <a:effectLst/>
              </a:rPr>
              <a:t>Prioritize Established Use-Cases in building Gen AI Applications</a:t>
            </a:r>
            <a:br>
              <a:rPr lang="en-US" sz="1600" b="0" dirty="0">
                <a:effectLst/>
              </a:rPr>
            </a:br>
            <a:br>
              <a:rPr lang="en-US" sz="1600" dirty="0"/>
            </a:br>
            <a:endParaRPr lang="en-US" sz="2500" dirty="0">
              <a:solidFill>
                <a:srgbClr val="C00000"/>
              </a:solidFill>
            </a:endParaRP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0" name="TextBox 9">
            <a:extLst>
              <a:ext uri="{FF2B5EF4-FFF2-40B4-BE49-F238E27FC236}">
                <a16:creationId xmlns:a16="http://schemas.microsoft.com/office/drawing/2014/main" id="{D1110088-9E74-D9C6-B5D8-007AA6C6C17B}"/>
              </a:ext>
            </a:extLst>
          </p:cNvPr>
          <p:cNvSpPr txBox="1"/>
          <p:nvPr/>
        </p:nvSpPr>
        <p:spPr>
          <a:xfrm>
            <a:off x="2438400" y="2254275"/>
            <a:ext cx="2964003" cy="872034"/>
          </a:xfrm>
          <a:prstGeom prst="rect">
            <a:avLst/>
          </a:prstGeom>
          <a:noFill/>
        </p:spPr>
        <p:txBody>
          <a:bodyPr wrap="square" numCol="1">
            <a:spAutoFit/>
          </a:bodyPr>
          <a:lstStyle/>
          <a:p>
            <a:pPr rtl="0" fontAlgn="base">
              <a:lnSpc>
                <a:spcPct val="150000"/>
              </a:lnSpc>
              <a:spcBef>
                <a:spcPts val="0"/>
              </a:spcBef>
              <a:spcAft>
                <a:spcPts val="0"/>
              </a:spcAft>
            </a:pPr>
            <a:r>
              <a:rPr lang="en-US" b="1" i="0" u="none" strike="noStrike" dirty="0">
                <a:solidFill>
                  <a:srgbClr val="FF0000"/>
                </a:solidFill>
                <a:effectLst/>
                <a:latin typeface="Arial" panose="020B0604020202020204" pitchFamily="34" charset="0"/>
                <a:cs typeface="Arial" panose="020B0604020202020204" pitchFamily="34" charset="0"/>
              </a:rPr>
              <a:t>Structure</a:t>
            </a:r>
            <a:r>
              <a:rPr lang="en-US" b="0" i="0" u="none" strike="noStrike" dirty="0">
                <a:effectLst/>
                <a:latin typeface="Arial" panose="020B0604020202020204" pitchFamily="34" charset="0"/>
                <a:cs typeface="Arial" panose="020B0604020202020204" pitchFamily="34" charset="0"/>
              </a:rPr>
              <a:t> </a:t>
            </a:r>
          </a:p>
          <a:p>
            <a:pPr rtl="0" fontAlgn="base">
              <a:lnSpc>
                <a:spcPct val="150000"/>
              </a:lnSpc>
              <a:spcBef>
                <a:spcPts val="0"/>
              </a:spcBef>
              <a:spcAft>
                <a:spcPts val="0"/>
              </a:spcAft>
            </a:pPr>
            <a:endParaRPr lang="en-US" b="0" i="0" u="none" strike="noStrike"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0D37940-700F-BCF4-72F8-4328952B7697}"/>
              </a:ext>
            </a:extLst>
          </p:cNvPr>
          <p:cNvSpPr txBox="1"/>
          <p:nvPr/>
        </p:nvSpPr>
        <p:spPr>
          <a:xfrm>
            <a:off x="5742571" y="2221058"/>
            <a:ext cx="1447800" cy="456535"/>
          </a:xfrm>
          <a:prstGeom prst="rect">
            <a:avLst/>
          </a:prstGeom>
          <a:noFill/>
        </p:spPr>
        <p:txBody>
          <a:bodyPr wrap="square" numCol="1">
            <a:spAutoFit/>
          </a:bodyPr>
          <a:lstStyle/>
          <a:p>
            <a:pPr rtl="0" fontAlgn="base">
              <a:lnSpc>
                <a:spcPct val="150000"/>
              </a:lnSpc>
              <a:spcBef>
                <a:spcPts val="0"/>
              </a:spcBef>
              <a:spcAft>
                <a:spcPts val="0"/>
              </a:spcAft>
            </a:pPr>
            <a:r>
              <a:rPr lang="en-US" b="1" i="0" u="none" strike="noStrike" dirty="0">
                <a:solidFill>
                  <a:srgbClr val="FF0000"/>
                </a:solidFill>
                <a:effectLst/>
                <a:latin typeface="Arial" panose="020B0604020202020204" pitchFamily="34" charset="0"/>
                <a:cs typeface="Arial" panose="020B0604020202020204" pitchFamily="34" charset="0"/>
              </a:rPr>
              <a:t>Generate</a:t>
            </a:r>
          </a:p>
        </p:txBody>
      </p:sp>
      <p:sp>
        <p:nvSpPr>
          <p:cNvPr id="5" name="TextBox 4">
            <a:extLst>
              <a:ext uri="{FF2B5EF4-FFF2-40B4-BE49-F238E27FC236}">
                <a16:creationId xmlns:a16="http://schemas.microsoft.com/office/drawing/2014/main" id="{63BCB882-8C3B-3451-B53A-5F37103D0354}"/>
              </a:ext>
            </a:extLst>
          </p:cNvPr>
          <p:cNvSpPr txBox="1"/>
          <p:nvPr/>
        </p:nvSpPr>
        <p:spPr>
          <a:xfrm>
            <a:off x="9258300" y="2233757"/>
            <a:ext cx="1447800" cy="456535"/>
          </a:xfrm>
          <a:prstGeom prst="rect">
            <a:avLst/>
          </a:prstGeom>
          <a:noFill/>
        </p:spPr>
        <p:txBody>
          <a:bodyPr wrap="square" numCol="1">
            <a:spAutoFit/>
          </a:bodyPr>
          <a:lstStyle/>
          <a:p>
            <a:pPr rtl="0" fontAlgn="base">
              <a:lnSpc>
                <a:spcPct val="150000"/>
              </a:lnSpc>
              <a:spcBef>
                <a:spcPts val="0"/>
              </a:spcBef>
              <a:spcAft>
                <a:spcPts val="0"/>
              </a:spcAft>
            </a:pPr>
            <a:r>
              <a:rPr lang="en-US" b="1" i="0" u="none" strike="noStrike">
                <a:solidFill>
                  <a:srgbClr val="FF0000"/>
                </a:solidFill>
                <a:effectLst/>
                <a:latin typeface="Arial" panose="020B0604020202020204" pitchFamily="34" charset="0"/>
                <a:cs typeface="Arial" panose="020B0604020202020204" pitchFamily="34" charset="0"/>
              </a:rPr>
              <a:t>Retrieve</a:t>
            </a:r>
            <a:endParaRPr lang="en-US" b="1" i="0" u="none" strike="noStrike" dirty="0">
              <a:solidFill>
                <a:srgbClr val="FF0000"/>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63C5FF2-A4A4-F47E-4B5C-C7D2664EB7CA}"/>
              </a:ext>
            </a:extLst>
          </p:cNvPr>
          <p:cNvPicPr>
            <a:picLocks noChangeAspect="1"/>
          </p:cNvPicPr>
          <p:nvPr/>
        </p:nvPicPr>
        <p:blipFill rotWithShape="1">
          <a:blip r:embed="rId3"/>
          <a:srcRect l="22324" r="12782"/>
          <a:stretch/>
        </p:blipFill>
        <p:spPr>
          <a:xfrm>
            <a:off x="1007506" y="2843739"/>
            <a:ext cx="3959434" cy="3017847"/>
          </a:xfrm>
          <a:prstGeom prst="rect">
            <a:avLst/>
          </a:prstGeom>
        </p:spPr>
      </p:pic>
      <p:pic>
        <p:nvPicPr>
          <p:cNvPr id="12" name="Picture 11">
            <a:extLst>
              <a:ext uri="{FF2B5EF4-FFF2-40B4-BE49-F238E27FC236}">
                <a16:creationId xmlns:a16="http://schemas.microsoft.com/office/drawing/2014/main" id="{CF4F9A3F-516A-9753-DA2C-DA934327265D}"/>
              </a:ext>
            </a:extLst>
          </p:cNvPr>
          <p:cNvPicPr>
            <a:picLocks noChangeAspect="1"/>
          </p:cNvPicPr>
          <p:nvPr/>
        </p:nvPicPr>
        <p:blipFill>
          <a:blip r:embed="rId4"/>
          <a:stretch>
            <a:fillRect/>
          </a:stretch>
        </p:blipFill>
        <p:spPr>
          <a:xfrm>
            <a:off x="7620000" y="2805279"/>
            <a:ext cx="3959434" cy="3138321"/>
          </a:xfrm>
          <a:prstGeom prst="rect">
            <a:avLst/>
          </a:prstGeom>
        </p:spPr>
      </p:pic>
      <p:pic>
        <p:nvPicPr>
          <p:cNvPr id="4098" name="Picture 2">
            <a:extLst>
              <a:ext uri="{FF2B5EF4-FFF2-40B4-BE49-F238E27FC236}">
                <a16:creationId xmlns:a16="http://schemas.microsoft.com/office/drawing/2014/main" id="{D5B21309-19C4-A8DA-81BF-4E3E17076D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9153" y="2819678"/>
            <a:ext cx="1921198" cy="306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005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514600" y="1447800"/>
            <a:ext cx="8421688" cy="1325563"/>
          </a:xfrm>
        </p:spPr>
        <p:txBody>
          <a:bodyPr>
            <a:noAutofit/>
          </a:bodyPr>
          <a:lstStyle/>
          <a:p>
            <a:pPr rtl="0">
              <a:spcBef>
                <a:spcPts val="0"/>
              </a:spcBef>
              <a:spcAft>
                <a:spcPts val="0"/>
              </a:spcAft>
            </a:pPr>
            <a:r>
              <a:rPr lang="en-US" sz="2500" b="0" i="0" u="none" strike="noStrike" dirty="0">
                <a:solidFill>
                  <a:srgbClr val="C00000"/>
                </a:solidFill>
                <a:effectLst/>
              </a:rPr>
              <a:t>Establish </a:t>
            </a:r>
            <a:r>
              <a:rPr lang="en-US" sz="2500" b="0" i="0" u="none" strike="noStrike" dirty="0" err="1">
                <a:solidFill>
                  <a:srgbClr val="C00000"/>
                </a:solidFill>
                <a:effectLst/>
              </a:rPr>
              <a:t>LLMOps</a:t>
            </a:r>
            <a:br>
              <a:rPr lang="en-US" sz="1600" b="0" dirty="0">
                <a:effectLst/>
              </a:rPr>
            </a:br>
            <a:br>
              <a:rPr lang="en-US" sz="1600" dirty="0"/>
            </a:br>
            <a:endParaRPr lang="en-US" sz="2500" dirty="0">
              <a:solidFill>
                <a:srgbClr val="C00000"/>
              </a:solidFill>
            </a:endParaRP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0" name="TextBox 9">
            <a:extLst>
              <a:ext uri="{FF2B5EF4-FFF2-40B4-BE49-F238E27FC236}">
                <a16:creationId xmlns:a16="http://schemas.microsoft.com/office/drawing/2014/main" id="{D1110088-9E74-D9C6-B5D8-007AA6C6C17B}"/>
              </a:ext>
            </a:extLst>
          </p:cNvPr>
          <p:cNvSpPr txBox="1"/>
          <p:nvPr/>
        </p:nvSpPr>
        <p:spPr>
          <a:xfrm>
            <a:off x="2516188" y="2438400"/>
            <a:ext cx="8420100" cy="3434145"/>
          </a:xfrm>
          <a:prstGeom prst="rect">
            <a:avLst/>
          </a:prstGeom>
          <a:noFill/>
        </p:spPr>
        <p:txBody>
          <a:bodyPr wrap="square" numCol="2">
            <a:spAutoFit/>
          </a:bodyPr>
          <a:lstStyle/>
          <a:p>
            <a:pPr rtl="0">
              <a:spcBef>
                <a:spcPts val="0"/>
              </a:spcBef>
              <a:spcAft>
                <a:spcPts val="1200"/>
              </a:spcAft>
            </a:pPr>
            <a:r>
              <a:rPr lang="en-US" b="0" i="0" u="none" strike="noStrike" dirty="0">
                <a:effectLst/>
                <a:latin typeface="Arial "/>
                <a:cs typeface="Arabic Typesetting" panose="03020402040406030203" pitchFamily="66" charset="-78"/>
              </a:rPr>
              <a:t>Components of </a:t>
            </a:r>
            <a:r>
              <a:rPr lang="en-US" b="0" i="0" u="none" strike="noStrike" dirty="0" err="1">
                <a:effectLst/>
                <a:latin typeface="Arial "/>
                <a:cs typeface="Arabic Typesetting" panose="03020402040406030203" pitchFamily="66" charset="-78"/>
              </a:rPr>
              <a:t>LLMOps</a:t>
            </a:r>
            <a:r>
              <a:rPr lang="en-US" b="0" i="0" u="none" strike="noStrike" dirty="0">
                <a:effectLst/>
                <a:latin typeface="Arial "/>
                <a:cs typeface="Arabic Typesetting" panose="03020402040406030203" pitchFamily="66" charset="-78"/>
              </a:rPr>
              <a:t>:</a:t>
            </a:r>
            <a:endParaRPr lang="en-US" b="0" dirty="0">
              <a:effectLst/>
              <a:latin typeface="Arial "/>
              <a:cs typeface="Arabic Typesetting" panose="03020402040406030203" pitchFamily="66" charset="-78"/>
            </a:endParaRPr>
          </a:p>
          <a:p>
            <a:pPr marL="285750" indent="-285750" rtl="0" fontAlgn="base">
              <a:lnSpc>
                <a:spcPct val="150000"/>
              </a:lnSpc>
              <a:spcBef>
                <a:spcPts val="0"/>
              </a:spcBef>
              <a:spcAft>
                <a:spcPts val="0"/>
              </a:spcAft>
              <a:buFont typeface="Wingdings" panose="05000000000000000000" pitchFamily="2" charset="2"/>
              <a:buChar char="§"/>
            </a:pPr>
            <a:r>
              <a:rPr lang="en-US" b="0" i="0" u="none" strike="noStrike" dirty="0">
                <a:solidFill>
                  <a:srgbClr val="FF0000"/>
                </a:solidFill>
                <a:effectLst/>
                <a:latin typeface="Arial "/>
                <a:cs typeface="Arabic Typesetting" panose="03020402040406030203" pitchFamily="66" charset="-78"/>
              </a:rPr>
              <a:t>Model evaluation</a:t>
            </a:r>
          </a:p>
          <a:p>
            <a:pPr marL="742950" lvl="1" indent="-285750" rtl="0" fontAlgn="base">
              <a:lnSpc>
                <a:spcPct val="150000"/>
              </a:lnSpc>
              <a:spcBef>
                <a:spcPts val="0"/>
              </a:spcBef>
              <a:spcAft>
                <a:spcPts val="0"/>
              </a:spcAft>
              <a:buFont typeface="Arial" panose="020B0604020202020204" pitchFamily="34" charset="0"/>
              <a:buChar char="•"/>
            </a:pPr>
            <a:r>
              <a:rPr lang="en-US" sz="1400" b="0" i="0" u="none" strike="noStrike" dirty="0">
                <a:effectLst/>
                <a:latin typeface="Arial "/>
                <a:cs typeface="Arabic Typesetting" panose="03020402040406030203" pitchFamily="66" charset="-78"/>
              </a:rPr>
              <a:t>A/B Testing</a:t>
            </a:r>
          </a:p>
          <a:p>
            <a:pPr marL="742950" lvl="1" indent="-285750" rtl="0" fontAlgn="base">
              <a:lnSpc>
                <a:spcPct val="150000"/>
              </a:lnSpc>
              <a:spcBef>
                <a:spcPts val="0"/>
              </a:spcBef>
              <a:spcAft>
                <a:spcPts val="0"/>
              </a:spcAft>
              <a:buFont typeface="Arial" panose="020B0604020202020204" pitchFamily="34" charset="0"/>
              <a:buChar char="•"/>
            </a:pPr>
            <a:r>
              <a:rPr lang="en-US" sz="1400" b="0" i="0" u="none" strike="noStrike" dirty="0">
                <a:effectLst/>
                <a:latin typeface="Arial "/>
                <a:cs typeface="Arabic Typesetting" panose="03020402040406030203" pitchFamily="66" charset="-78"/>
              </a:rPr>
              <a:t>User feedback</a:t>
            </a:r>
          </a:p>
          <a:p>
            <a:pPr marL="285750" indent="-285750" rtl="0" fontAlgn="base">
              <a:lnSpc>
                <a:spcPct val="150000"/>
              </a:lnSpc>
              <a:spcBef>
                <a:spcPts val="0"/>
              </a:spcBef>
              <a:spcAft>
                <a:spcPts val="0"/>
              </a:spcAft>
              <a:buFont typeface="Wingdings" panose="05000000000000000000" pitchFamily="2" charset="2"/>
              <a:buChar char="§"/>
            </a:pPr>
            <a:r>
              <a:rPr lang="en-US" b="0" i="0" u="none" strike="noStrike" dirty="0">
                <a:solidFill>
                  <a:srgbClr val="FF0000"/>
                </a:solidFill>
                <a:effectLst/>
                <a:latin typeface="Arial "/>
                <a:cs typeface="Arabic Typesetting" panose="03020402040406030203" pitchFamily="66" charset="-78"/>
              </a:rPr>
              <a:t>Deployment and monitoring</a:t>
            </a:r>
          </a:p>
          <a:p>
            <a:pPr marL="742950" lvl="1" indent="-285750" rtl="0" fontAlgn="base">
              <a:lnSpc>
                <a:spcPct val="150000"/>
              </a:lnSpc>
              <a:spcBef>
                <a:spcPts val="0"/>
              </a:spcBef>
              <a:spcAft>
                <a:spcPts val="0"/>
              </a:spcAft>
              <a:buFont typeface="Arial" panose="020B0604020202020204" pitchFamily="34" charset="0"/>
              <a:buChar char="•"/>
            </a:pPr>
            <a:r>
              <a:rPr lang="en-US" sz="1400" b="0" i="0" u="none" strike="noStrike" dirty="0">
                <a:effectLst/>
                <a:latin typeface="Arial "/>
                <a:cs typeface="Arabic Typesetting" panose="03020402040406030203" pitchFamily="66" charset="-78"/>
              </a:rPr>
              <a:t>Observing model updates</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
                <a:cs typeface="Arabic Typesetting" panose="03020402040406030203" pitchFamily="66" charset="-78"/>
              </a:rPr>
              <a:t>API monitoring</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
                <a:cs typeface="Arabic Typesetting" panose="03020402040406030203" pitchFamily="66" charset="-78"/>
              </a:rPr>
              <a:t>Experiment tracking</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
                <a:cs typeface="Arabic Typesetting" panose="03020402040406030203" pitchFamily="66" charset="-78"/>
              </a:rPr>
              <a:t>Drift Monitoring</a:t>
            </a:r>
          </a:p>
          <a:p>
            <a:pPr marL="742950" lvl="1" indent="-285750" rtl="0" fontAlgn="base">
              <a:spcBef>
                <a:spcPts val="0"/>
              </a:spcBef>
              <a:spcAft>
                <a:spcPts val="0"/>
              </a:spcAft>
              <a:buFont typeface="Arial" panose="020B0604020202020204" pitchFamily="34" charset="0"/>
              <a:buChar char="•"/>
            </a:pPr>
            <a:r>
              <a:rPr lang="en-US" sz="1400" b="0" i="0" u="none" strike="noStrike" dirty="0">
                <a:effectLst/>
                <a:latin typeface="Arial "/>
                <a:cs typeface="Arabic Typesetting" panose="03020402040406030203" pitchFamily="66" charset="-78"/>
              </a:rPr>
              <a:t>Feature importance</a:t>
            </a:r>
          </a:p>
          <a:p>
            <a:pPr marL="742950" lvl="1" indent="-285750" rtl="0" fontAlgn="base">
              <a:spcBef>
                <a:spcPts val="0"/>
              </a:spcBef>
              <a:spcAft>
                <a:spcPts val="1200"/>
              </a:spcAft>
              <a:buFont typeface="Arial" panose="020B0604020202020204" pitchFamily="34" charset="0"/>
              <a:buChar char="•"/>
            </a:pPr>
            <a:r>
              <a:rPr lang="en-US" sz="1400" b="0" i="0" u="none" strike="noStrike" dirty="0">
                <a:effectLst/>
                <a:latin typeface="Arial "/>
                <a:cs typeface="Arabic Typesetting" panose="03020402040406030203" pitchFamily="66" charset="-78"/>
              </a:rPr>
              <a:t>Model Fairness</a:t>
            </a:r>
          </a:p>
        </p:txBody>
      </p:sp>
      <p:pic>
        <p:nvPicPr>
          <p:cNvPr id="3074" name="Picture 2">
            <a:extLst>
              <a:ext uri="{FF2B5EF4-FFF2-40B4-BE49-F238E27FC236}">
                <a16:creationId xmlns:a16="http://schemas.microsoft.com/office/drawing/2014/main" id="{2A693652-1A2D-1E24-C280-B8D97C544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630" y="1429030"/>
            <a:ext cx="4819370" cy="481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79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16040" y="4434840"/>
            <a:ext cx="4941771" cy="1122202"/>
          </a:xfrm>
        </p:spPr>
        <p:txBody>
          <a:bodyPr/>
          <a:lstStyle/>
          <a:p>
            <a:r>
              <a:rPr lang="en-US" dirty="0"/>
              <a:t>Thank you</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6416041" y="5586890"/>
            <a:ext cx="4941770" cy="396660"/>
          </a:xfrm>
        </p:spPr>
        <p:txBody>
          <a:bodyPr>
            <a:normAutofit/>
          </a:bodyPr>
          <a:lstStyle/>
          <a:p>
            <a:r>
              <a:rPr lang="en-US" dirty="0"/>
              <a:t>For more, visit NucleusResearch.com.</a:t>
            </a:r>
          </a:p>
        </p:txBody>
      </p:sp>
      <p:pic>
        <p:nvPicPr>
          <p:cNvPr id="4" name="Google Shape;112;p15" descr="nucleus_logo_horz_4c.png">
            <a:extLst>
              <a:ext uri="{FF2B5EF4-FFF2-40B4-BE49-F238E27FC236}">
                <a16:creationId xmlns:a16="http://schemas.microsoft.com/office/drawing/2014/main" id="{F92BB447-605C-D858-AE47-D0EE66C55E35}"/>
              </a:ext>
            </a:extLst>
          </p:cNvPr>
          <p:cNvPicPr preferRelativeResize="0"/>
          <p:nvPr/>
        </p:nvPicPr>
        <p:blipFill rotWithShape="1">
          <a:blip r:embed="rId3">
            <a:alphaModFix/>
          </a:blip>
          <a:srcRect/>
          <a:stretch/>
        </p:blipFill>
        <p:spPr>
          <a:xfrm>
            <a:off x="8991600" y="389396"/>
            <a:ext cx="2681440" cy="962140"/>
          </a:xfrm>
          <a:prstGeom prst="rect">
            <a:avLst/>
          </a:prstGeom>
          <a:noFill/>
          <a:ln>
            <a:noFill/>
          </a:ln>
        </p:spPr>
      </p:pic>
      <p:pic>
        <p:nvPicPr>
          <p:cNvPr id="1026" name="Picture 2">
            <a:extLst>
              <a:ext uri="{FF2B5EF4-FFF2-40B4-BE49-F238E27FC236}">
                <a16:creationId xmlns:a16="http://schemas.microsoft.com/office/drawing/2014/main" id="{E7653B1B-952B-C578-4DCD-7472BDC81B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0" y="1769646"/>
            <a:ext cx="3276600" cy="42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058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5562600" y="6324600"/>
            <a:ext cx="254317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4" name="Title 1">
            <a:extLst>
              <a:ext uri="{FF2B5EF4-FFF2-40B4-BE49-F238E27FC236}">
                <a16:creationId xmlns:a16="http://schemas.microsoft.com/office/drawing/2014/main" id="{112816C8-85D1-38BF-90A6-17C5E29C6375}"/>
              </a:ext>
            </a:extLst>
          </p:cNvPr>
          <p:cNvSpPr txBox="1">
            <a:spLocks/>
          </p:cNvSpPr>
          <p:nvPr/>
        </p:nvSpPr>
        <p:spPr>
          <a:xfrm>
            <a:off x="990600" y="838200"/>
            <a:ext cx="4082142" cy="5857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US" sz="4000" dirty="0">
                <a:solidFill>
                  <a:srgbClr val="C00000"/>
                </a:solidFill>
              </a:rPr>
              <a:t>Agenda</a:t>
            </a:r>
          </a:p>
        </p:txBody>
      </p:sp>
      <p:sp>
        <p:nvSpPr>
          <p:cNvPr id="7" name="TextBox 6">
            <a:extLst>
              <a:ext uri="{FF2B5EF4-FFF2-40B4-BE49-F238E27FC236}">
                <a16:creationId xmlns:a16="http://schemas.microsoft.com/office/drawing/2014/main" id="{5140892C-B5C9-B5E2-D56C-4F4B5F938AD2}"/>
              </a:ext>
            </a:extLst>
          </p:cNvPr>
          <p:cNvSpPr txBox="1"/>
          <p:nvPr/>
        </p:nvSpPr>
        <p:spPr>
          <a:xfrm>
            <a:off x="4326729" y="2590800"/>
            <a:ext cx="7331871" cy="1860574"/>
          </a:xfrm>
          <a:prstGeom prst="rect">
            <a:avLst/>
          </a:prstGeom>
          <a:noFill/>
        </p:spPr>
        <p:txBody>
          <a:bodyPr wrap="square">
            <a:spAutoFit/>
          </a:bodyPr>
          <a:lstStyle/>
          <a:p>
            <a:pPr marL="457200" indent="-457200" rtl="0" fontAlgn="base">
              <a:lnSpc>
                <a:spcPct val="200000"/>
              </a:lnSpc>
              <a:spcBef>
                <a:spcPts val="0"/>
              </a:spcBef>
              <a:spcAft>
                <a:spcPts val="0"/>
              </a:spcAft>
              <a:buFont typeface="+mj-lt"/>
              <a:buAutoNum type="arabicPeriod"/>
            </a:pPr>
            <a:r>
              <a:rPr lang="en-US" sz="2000" b="0" i="0" u="none" strike="noStrike" dirty="0">
                <a:effectLst/>
                <a:latin typeface="Avenir Book" panose="02000503020000020003" pitchFamily="2" charset="0"/>
              </a:rPr>
              <a:t>Trends in Generative AI</a:t>
            </a:r>
          </a:p>
          <a:p>
            <a:pPr marL="457200" indent="-457200" rtl="0" fontAlgn="base">
              <a:lnSpc>
                <a:spcPct val="200000"/>
              </a:lnSpc>
              <a:spcBef>
                <a:spcPts val="0"/>
              </a:spcBef>
              <a:spcAft>
                <a:spcPts val="0"/>
              </a:spcAft>
              <a:buFont typeface="+mj-lt"/>
              <a:buAutoNum type="arabicPeriod"/>
            </a:pPr>
            <a:r>
              <a:rPr lang="en-US" sz="2000" b="0" i="0" u="none" strike="noStrike" dirty="0">
                <a:effectLst/>
                <a:latin typeface="Avenir Book" panose="02000503020000020003" pitchFamily="2" charset="0"/>
              </a:rPr>
              <a:t>Challenges and limitations of current approaches</a:t>
            </a:r>
          </a:p>
          <a:p>
            <a:pPr marL="457200" indent="-457200" rtl="0" fontAlgn="base">
              <a:lnSpc>
                <a:spcPct val="200000"/>
              </a:lnSpc>
              <a:spcBef>
                <a:spcPts val="0"/>
              </a:spcBef>
              <a:spcAft>
                <a:spcPts val="0"/>
              </a:spcAft>
              <a:buFont typeface="+mj-lt"/>
              <a:buAutoNum type="arabicPeriod"/>
            </a:pPr>
            <a:r>
              <a:rPr lang="en-US" sz="2000" b="0" i="0" u="none" strike="noStrike" dirty="0">
                <a:effectLst/>
                <a:latin typeface="Avenir Book" panose="02000503020000020003" pitchFamily="2" charset="0"/>
              </a:rPr>
              <a:t>Best Practices for Organizations in 2024</a:t>
            </a:r>
          </a:p>
        </p:txBody>
      </p:sp>
    </p:spTree>
    <p:extLst>
      <p:ext uri="{BB962C8B-B14F-4D97-AF65-F5344CB8AC3E}">
        <p14:creationId xmlns:p14="http://schemas.microsoft.com/office/powerpoint/2010/main" val="74437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78F36A-7FCB-CB25-42A7-39253D845DE9}"/>
              </a:ext>
            </a:extLst>
          </p:cNvPr>
          <p:cNvSpPr/>
          <p:nvPr/>
        </p:nvSpPr>
        <p:spPr>
          <a:xfrm>
            <a:off x="4191000" y="519112"/>
            <a:ext cx="3810000" cy="1066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4953000" y="227013"/>
            <a:ext cx="5111750" cy="1204912"/>
          </a:xfrm>
        </p:spPr>
        <p:txBody>
          <a:bodyPr>
            <a:normAutofit/>
          </a:bodyPr>
          <a:lstStyle/>
          <a:p>
            <a:r>
              <a:rPr lang="en-US" sz="4000" dirty="0">
                <a:solidFill>
                  <a:schemeClr val="bg1"/>
                </a:solidFill>
              </a:rPr>
              <a:t>Trends</a:t>
            </a:r>
          </a:p>
        </p:txBody>
      </p:sp>
      <p:sp>
        <p:nvSpPr>
          <p:cNvPr id="5" name="Footer Placeholder 4">
            <a:extLst>
              <a:ext uri="{FF2B5EF4-FFF2-40B4-BE49-F238E27FC236}">
                <a16:creationId xmlns:a16="http://schemas.microsoft.com/office/drawing/2014/main" id="{4135E32A-1A8C-43D2-9C6E-12887B4DEDFB}"/>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1028" name="Picture 4">
            <a:extLst>
              <a:ext uri="{FF2B5EF4-FFF2-40B4-BE49-F238E27FC236}">
                <a16:creationId xmlns:a16="http://schemas.microsoft.com/office/drawing/2014/main" id="{4138B5EA-AC46-4EF0-26B4-B935CAA515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438400"/>
            <a:ext cx="5839618" cy="333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861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933700" y="892177"/>
            <a:ext cx="8421688" cy="1325563"/>
          </a:xfrm>
        </p:spPr>
        <p:txBody>
          <a:bodyPr>
            <a:normAutofit/>
          </a:bodyPr>
          <a:lstStyle/>
          <a:p>
            <a:pPr rtl="0">
              <a:lnSpc>
                <a:spcPct val="150000"/>
              </a:lnSpc>
              <a:spcBef>
                <a:spcPts val="0"/>
              </a:spcBef>
              <a:spcAft>
                <a:spcPts val="0"/>
              </a:spcAft>
            </a:pPr>
            <a:r>
              <a:rPr lang="en-US" sz="2500" b="0" i="0" u="none" strike="noStrike" dirty="0">
                <a:solidFill>
                  <a:srgbClr val="C00000"/>
                </a:solidFill>
                <a:effectLst/>
              </a:rPr>
              <a:t>Top Priorities for Gen AI </a:t>
            </a:r>
            <a:endParaRPr lang="en-US" sz="2500" dirty="0">
              <a:solidFill>
                <a:srgbClr val="C00000"/>
              </a:solidFill>
            </a:endParaRP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0" name="TextBox 9">
            <a:extLst>
              <a:ext uri="{FF2B5EF4-FFF2-40B4-BE49-F238E27FC236}">
                <a16:creationId xmlns:a16="http://schemas.microsoft.com/office/drawing/2014/main" id="{D1110088-9E74-D9C6-B5D8-007AA6C6C17B}"/>
              </a:ext>
            </a:extLst>
          </p:cNvPr>
          <p:cNvSpPr txBox="1"/>
          <p:nvPr/>
        </p:nvSpPr>
        <p:spPr>
          <a:xfrm>
            <a:off x="2933700" y="2092372"/>
            <a:ext cx="8420100" cy="369332"/>
          </a:xfrm>
          <a:prstGeom prst="rect">
            <a:avLst/>
          </a:prstGeom>
          <a:noFill/>
        </p:spPr>
        <p:txBody>
          <a:bodyPr wrap="square">
            <a:spAutoFit/>
          </a:bodyPr>
          <a:lstStyle/>
          <a:p>
            <a:pPr rtl="0">
              <a:spcBef>
                <a:spcPts val="0"/>
              </a:spcBef>
              <a:spcAft>
                <a:spcPts val="1200"/>
              </a:spcAft>
            </a:pPr>
            <a:r>
              <a:rPr lang="en-US" sz="1800" b="1" i="0" u="none" strike="noStrike" dirty="0">
                <a:effectLst/>
                <a:latin typeface="Arial" panose="020B0604020202020204" pitchFamily="34" charset="0"/>
              </a:rPr>
              <a:t>	Time to Value				</a:t>
            </a:r>
            <a:r>
              <a:rPr lang="en-US" b="1" dirty="0">
                <a:latin typeface="Arial" panose="020B0604020202020204" pitchFamily="34" charset="0"/>
              </a:rPr>
              <a:t>Risk Mitigation</a:t>
            </a:r>
            <a:endParaRPr lang="en-US" sz="1800" b="1" i="0" u="none" strike="noStrike" dirty="0">
              <a:effectLst/>
              <a:latin typeface="Arial" panose="020B0604020202020204" pitchFamily="34" charset="0"/>
            </a:endParaRPr>
          </a:p>
        </p:txBody>
      </p:sp>
      <p:pic>
        <p:nvPicPr>
          <p:cNvPr id="2050" name="Picture 2">
            <a:extLst>
              <a:ext uri="{FF2B5EF4-FFF2-40B4-BE49-F238E27FC236}">
                <a16:creationId xmlns:a16="http://schemas.microsoft.com/office/drawing/2014/main" id="{A5DDD1CE-B338-65E4-0BB4-F3F10B8378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484116"/>
            <a:ext cx="3934529" cy="39345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D07E05-20A1-00B8-5633-1B49B6C9AD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9271" y="2464735"/>
            <a:ext cx="3934529" cy="393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78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743200" y="1447800"/>
            <a:ext cx="8421688" cy="1325563"/>
          </a:xfrm>
        </p:spPr>
        <p:txBody>
          <a:bodyPr>
            <a:noAutofit/>
          </a:bodyPr>
          <a:lstStyle/>
          <a:p>
            <a:pPr rtl="0">
              <a:spcBef>
                <a:spcPts val="0"/>
              </a:spcBef>
              <a:spcAft>
                <a:spcPts val="0"/>
              </a:spcAft>
            </a:pPr>
            <a:r>
              <a:rPr lang="en-US" sz="2400" dirty="0">
                <a:solidFill>
                  <a:srgbClr val="C00000"/>
                </a:solidFill>
              </a:rPr>
              <a:t>The focus on value</a:t>
            </a:r>
            <a:br>
              <a:rPr lang="en-US" sz="2500" b="0" dirty="0">
                <a:solidFill>
                  <a:srgbClr val="C00000"/>
                </a:solidFill>
                <a:effectLst/>
              </a:rPr>
            </a:br>
            <a:br>
              <a:rPr lang="en-US" sz="2500" dirty="0">
                <a:solidFill>
                  <a:srgbClr val="C00000"/>
                </a:solidFill>
              </a:rPr>
            </a:br>
            <a:endParaRPr lang="en-US" sz="2500" dirty="0">
              <a:solidFill>
                <a:srgbClr val="C00000"/>
              </a:solidFill>
            </a:endParaRP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0" name="TextBox 9">
            <a:extLst>
              <a:ext uri="{FF2B5EF4-FFF2-40B4-BE49-F238E27FC236}">
                <a16:creationId xmlns:a16="http://schemas.microsoft.com/office/drawing/2014/main" id="{D1110088-9E74-D9C6-B5D8-007AA6C6C17B}"/>
              </a:ext>
            </a:extLst>
          </p:cNvPr>
          <p:cNvSpPr txBox="1"/>
          <p:nvPr/>
        </p:nvSpPr>
        <p:spPr>
          <a:xfrm>
            <a:off x="2743200" y="2536210"/>
            <a:ext cx="4876801" cy="2800767"/>
          </a:xfrm>
          <a:prstGeom prst="rect">
            <a:avLst/>
          </a:prstGeom>
          <a:noFill/>
        </p:spPr>
        <p:txBody>
          <a:bodyPr wrap="square">
            <a:spAutoFit/>
          </a:bodyPr>
          <a:lstStyle/>
          <a:p>
            <a:pPr>
              <a:spcAft>
                <a:spcPts val="1200"/>
              </a:spcAft>
            </a:pPr>
            <a:r>
              <a:rPr lang="en-US" sz="1800" b="0" i="0" u="none" strike="noStrike" dirty="0">
                <a:effectLst/>
                <a:latin typeface="Arial "/>
              </a:rPr>
              <a:t>Start with the simplest approaches and target the more exotic ones afterward.</a:t>
            </a:r>
            <a:endParaRPr lang="en-US" sz="1800" dirty="0">
              <a:latin typeface="Arial "/>
            </a:endParaRPr>
          </a:p>
          <a:p>
            <a:pPr rtl="0">
              <a:spcBef>
                <a:spcPts val="0"/>
              </a:spcBef>
              <a:spcAft>
                <a:spcPts val="1200"/>
              </a:spcAft>
            </a:pPr>
            <a:endParaRPr lang="en-US" sz="1800" b="0" i="0" u="none" strike="noStrike" dirty="0">
              <a:effectLst/>
              <a:latin typeface="Arial "/>
            </a:endParaRPr>
          </a:p>
          <a:p>
            <a:pPr rtl="0">
              <a:spcBef>
                <a:spcPts val="0"/>
              </a:spcBef>
              <a:spcAft>
                <a:spcPts val="1200"/>
              </a:spcAft>
            </a:pPr>
            <a:r>
              <a:rPr lang="en-US" sz="1800" b="0" i="0" u="none" strike="noStrike" dirty="0">
                <a:effectLst/>
                <a:latin typeface="Arial "/>
              </a:rPr>
              <a:t>General path </a:t>
            </a:r>
            <a:r>
              <a:rPr lang="en-US" dirty="0">
                <a:latin typeface="Arial "/>
              </a:rPr>
              <a:t>(</a:t>
            </a:r>
            <a:r>
              <a:rPr lang="en-US" sz="1800" b="0" i="0" u="none" strike="noStrike" dirty="0">
                <a:effectLst/>
                <a:latin typeface="Arial "/>
              </a:rPr>
              <a:t>simplest to hardest)</a:t>
            </a:r>
            <a:endParaRPr lang="en-US" sz="1800" dirty="0">
              <a:latin typeface="Arial "/>
            </a:endParaRPr>
          </a:p>
          <a:p>
            <a:pPr rtl="0">
              <a:spcBef>
                <a:spcPts val="0"/>
              </a:spcBef>
              <a:spcAft>
                <a:spcPts val="1200"/>
              </a:spcAft>
            </a:pPr>
            <a:r>
              <a:rPr lang="en-US" sz="1800" b="0" i="0" u="none" strike="noStrike" dirty="0">
                <a:effectLst/>
                <a:latin typeface="Arial "/>
              </a:rPr>
              <a:t>    - In-app capabilities -&gt; bolster NLP -&gt; RAG </a:t>
            </a:r>
          </a:p>
          <a:p>
            <a:pPr rtl="0" fontAlgn="base">
              <a:spcBef>
                <a:spcPts val="0"/>
              </a:spcBef>
              <a:spcAft>
                <a:spcPts val="1200"/>
              </a:spcAft>
              <a:buFont typeface="Arial" panose="020B0604020202020204" pitchFamily="34" charset="0"/>
              <a:buChar char="•"/>
            </a:pPr>
            <a:endParaRPr lang="en-US" sz="1800" b="0" i="0" u="none" strike="noStrike" dirty="0">
              <a:effectLst/>
              <a:latin typeface="Arial "/>
            </a:endParaRPr>
          </a:p>
          <a:p>
            <a:pPr rtl="0" fontAlgn="base">
              <a:spcBef>
                <a:spcPts val="0"/>
              </a:spcBef>
              <a:spcAft>
                <a:spcPts val="1200"/>
              </a:spcAft>
              <a:buFont typeface="Arial" panose="020B0604020202020204" pitchFamily="34" charset="0"/>
              <a:buChar char="•"/>
            </a:pPr>
            <a:endParaRPr lang="en-US" sz="1800" b="0" i="0" u="none" strike="noStrike" dirty="0">
              <a:effectLst/>
              <a:latin typeface="Arial "/>
            </a:endParaRPr>
          </a:p>
        </p:txBody>
      </p:sp>
      <p:pic>
        <p:nvPicPr>
          <p:cNvPr id="1026" name="Picture 2">
            <a:extLst>
              <a:ext uri="{FF2B5EF4-FFF2-40B4-BE49-F238E27FC236}">
                <a16:creationId xmlns:a16="http://schemas.microsoft.com/office/drawing/2014/main" id="{989322D5-1AD6-D41B-5BF7-6C73B935B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0210" y="1981200"/>
            <a:ext cx="4321790" cy="432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33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514600" y="1447800"/>
            <a:ext cx="8421688" cy="1325563"/>
          </a:xfrm>
        </p:spPr>
        <p:txBody>
          <a:bodyPr>
            <a:noAutofit/>
          </a:bodyPr>
          <a:lstStyle/>
          <a:p>
            <a:pPr rtl="0">
              <a:spcBef>
                <a:spcPts val="0"/>
              </a:spcBef>
              <a:spcAft>
                <a:spcPts val="0"/>
              </a:spcAft>
            </a:pPr>
            <a:r>
              <a:rPr lang="en-US" sz="2400" dirty="0">
                <a:solidFill>
                  <a:srgbClr val="C00000"/>
                </a:solidFill>
              </a:rPr>
              <a:t>Assessing the Value of Gen AI</a:t>
            </a:r>
            <a:br>
              <a:rPr lang="en-US" sz="2500" b="0" dirty="0">
                <a:solidFill>
                  <a:srgbClr val="C00000"/>
                </a:solidFill>
                <a:effectLst/>
              </a:rPr>
            </a:br>
            <a:br>
              <a:rPr lang="en-US" sz="2500" dirty="0">
                <a:solidFill>
                  <a:srgbClr val="C00000"/>
                </a:solidFill>
              </a:rPr>
            </a:br>
            <a:endParaRPr lang="en-US" sz="2500" dirty="0">
              <a:solidFill>
                <a:srgbClr val="C00000"/>
              </a:solidFill>
            </a:endParaRP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0" name="TextBox 9">
            <a:extLst>
              <a:ext uri="{FF2B5EF4-FFF2-40B4-BE49-F238E27FC236}">
                <a16:creationId xmlns:a16="http://schemas.microsoft.com/office/drawing/2014/main" id="{D1110088-9E74-D9C6-B5D8-007AA6C6C17B}"/>
              </a:ext>
            </a:extLst>
          </p:cNvPr>
          <p:cNvSpPr txBox="1"/>
          <p:nvPr/>
        </p:nvSpPr>
        <p:spPr>
          <a:xfrm>
            <a:off x="2514600" y="2514600"/>
            <a:ext cx="4876801" cy="3807453"/>
          </a:xfrm>
          <a:prstGeom prst="rect">
            <a:avLst/>
          </a:prstGeom>
          <a:noFill/>
        </p:spPr>
        <p:txBody>
          <a:bodyPr wrap="square">
            <a:spAutoFit/>
          </a:bodyPr>
          <a:lstStyle/>
          <a:p>
            <a:pPr rtl="0">
              <a:lnSpc>
                <a:spcPct val="200000"/>
              </a:lnSpc>
              <a:spcBef>
                <a:spcPts val="0"/>
              </a:spcBef>
              <a:spcAft>
                <a:spcPts val="1200"/>
              </a:spcAft>
            </a:pPr>
            <a:r>
              <a:rPr lang="en-US" sz="1800" b="1" i="0" u="none" strike="noStrike" dirty="0">
                <a:effectLst/>
                <a:latin typeface="Arial" panose="020B0604020202020204" pitchFamily="34" charset="0"/>
                <a:cs typeface="Arial" panose="020B0604020202020204" pitchFamily="34" charset="0"/>
              </a:rPr>
              <a:t>Two</a:t>
            </a:r>
            <a:r>
              <a:rPr lang="en-US" sz="1800" b="0" i="0" u="none" strike="noStrike" dirty="0">
                <a:effectLst/>
                <a:latin typeface="Arial" panose="020B0604020202020204" pitchFamily="34" charset="0"/>
                <a:cs typeface="Arial" panose="020B0604020202020204" pitchFamily="34" charset="0"/>
              </a:rPr>
              <a:t> important questions:</a:t>
            </a:r>
            <a:br>
              <a:rPr lang="en-US" sz="1800" b="0" dirty="0">
                <a:effectLst/>
                <a:latin typeface="Arial" panose="020B0604020202020204" pitchFamily="34" charset="0"/>
                <a:cs typeface="Arial" panose="020B0604020202020204" pitchFamily="34" charset="0"/>
              </a:rPr>
            </a:br>
            <a:r>
              <a:rPr lang="en-US" sz="1800" b="0" dirty="0">
                <a:solidFill>
                  <a:srgbClr val="FF0000"/>
                </a:solidFill>
                <a:effectLst/>
                <a:latin typeface="Arial" panose="020B0604020202020204" pitchFamily="34" charset="0"/>
                <a:cs typeface="Arial" panose="020B0604020202020204" pitchFamily="34" charset="0"/>
              </a:rPr>
              <a:t>1) </a:t>
            </a:r>
            <a:r>
              <a:rPr lang="en-US" sz="1800" b="0" i="0" u="none" strike="noStrike" dirty="0">
                <a:effectLst/>
                <a:latin typeface="Arial" panose="020B0604020202020204" pitchFamily="34" charset="0"/>
                <a:cs typeface="Arial" panose="020B0604020202020204" pitchFamily="34" charset="0"/>
              </a:rPr>
              <a:t>Where can I impact the most users?</a:t>
            </a:r>
          </a:p>
          <a:p>
            <a:pPr rtl="0">
              <a:lnSpc>
                <a:spcPct val="150000"/>
              </a:lnSpc>
              <a:spcBef>
                <a:spcPts val="0"/>
              </a:spcBef>
              <a:spcAft>
                <a:spcPts val="1200"/>
              </a:spcAft>
            </a:pPr>
            <a:r>
              <a:rPr lang="en-US" sz="1800" b="0" i="0" u="none" strike="noStrike" dirty="0">
                <a:solidFill>
                  <a:srgbClr val="FF0000"/>
                </a:solidFill>
                <a:effectLst/>
                <a:latin typeface="Arial" panose="020B0604020202020204" pitchFamily="34" charset="0"/>
                <a:cs typeface="Arial" panose="020B0604020202020204" pitchFamily="34" charset="0"/>
              </a:rPr>
              <a:t>2) </a:t>
            </a:r>
            <a:r>
              <a:rPr lang="en-US" sz="1800" b="0" i="0" u="none" strike="noStrike" dirty="0">
                <a:effectLst/>
                <a:latin typeface="Arial" panose="020B0604020202020204" pitchFamily="34" charset="0"/>
                <a:cs typeface="Arial" panose="020B0604020202020204" pitchFamily="34" charset="0"/>
              </a:rPr>
              <a:t>What processes take up the most time?</a:t>
            </a:r>
            <a:endParaRPr lang="en-US" sz="1800" b="0" dirty="0">
              <a:effectLst/>
              <a:latin typeface="Arial" panose="020B0604020202020204" pitchFamily="34" charset="0"/>
              <a:cs typeface="Arial" panose="020B0604020202020204" pitchFamily="34" charset="0"/>
            </a:endParaRPr>
          </a:p>
          <a:p>
            <a:pPr>
              <a:lnSpc>
                <a:spcPct val="200000"/>
              </a:lnSpc>
              <a:spcAft>
                <a:spcPts val="1200"/>
              </a:spcAft>
            </a:pPr>
            <a:endParaRPr lang="en-US" sz="1800" b="0" i="0" u="none" strike="noStrike" dirty="0">
              <a:effectLst/>
              <a:latin typeface="Arial" panose="020B0604020202020204" pitchFamily="34" charset="0"/>
              <a:cs typeface="Arial" panose="020B0604020202020204" pitchFamily="34" charset="0"/>
            </a:endParaRPr>
          </a:p>
          <a:p>
            <a:pPr>
              <a:lnSpc>
                <a:spcPct val="200000"/>
              </a:lnSpc>
              <a:spcAft>
                <a:spcPts val="1200"/>
              </a:spcAft>
            </a:pPr>
            <a:r>
              <a:rPr lang="en-US" sz="1800" b="0" i="0" u="none" strike="noStrike" dirty="0">
                <a:effectLst/>
                <a:latin typeface="Arial" panose="020B0604020202020204" pitchFamily="34" charset="0"/>
                <a:cs typeface="Arial" panose="020B0604020202020204" pitchFamily="34" charset="0"/>
              </a:rPr>
              <a:t>Balance </a:t>
            </a:r>
            <a:r>
              <a:rPr lang="en-US" sz="1800" b="1" i="0" u="none" strike="noStrike" dirty="0">
                <a:effectLst/>
                <a:latin typeface="Arial" panose="020B0604020202020204" pitchFamily="34" charset="0"/>
                <a:cs typeface="Arial" panose="020B0604020202020204" pitchFamily="34" charset="0"/>
              </a:rPr>
              <a:t>time to value </a:t>
            </a:r>
            <a:r>
              <a:rPr lang="en-US" sz="1800" b="0" i="0" u="none" strike="noStrike" dirty="0">
                <a:effectLst/>
                <a:latin typeface="Arial" panose="020B0604020202020204" pitchFamily="34" charset="0"/>
                <a:cs typeface="Arial" panose="020B0604020202020204" pitchFamily="34" charset="0"/>
              </a:rPr>
              <a:t>with </a:t>
            </a:r>
            <a:r>
              <a:rPr lang="en-US" sz="1800" b="1" i="0" u="none" strike="noStrike" dirty="0">
                <a:effectLst/>
                <a:latin typeface="Arial" panose="020B0604020202020204" pitchFamily="34" charset="0"/>
                <a:cs typeface="Arial" panose="020B0604020202020204" pitchFamily="34" charset="0"/>
              </a:rPr>
              <a:t>impact</a:t>
            </a:r>
          </a:p>
          <a:p>
            <a:pPr>
              <a:lnSpc>
                <a:spcPct val="200000"/>
              </a:lnSpc>
              <a:spcAft>
                <a:spcPts val="1200"/>
              </a:spcAft>
            </a:pPr>
            <a:endParaRPr lang="en-US" sz="1800" b="0" i="0" u="none" strike="noStrike" dirty="0">
              <a:effectLst/>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B1567ECB-FE86-C5D3-078E-6142FB2EA0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3209" y="2209799"/>
            <a:ext cx="4167981" cy="416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527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933700" y="1447800"/>
            <a:ext cx="8421688" cy="1325563"/>
          </a:xfrm>
        </p:spPr>
        <p:txBody>
          <a:bodyPr>
            <a:noAutofit/>
          </a:bodyPr>
          <a:lstStyle/>
          <a:p>
            <a:pPr rtl="0">
              <a:spcBef>
                <a:spcPts val="0"/>
              </a:spcBef>
              <a:spcAft>
                <a:spcPts val="0"/>
              </a:spcAft>
            </a:pPr>
            <a:r>
              <a:rPr lang="en-US" sz="2500" b="0" i="0" u="none" strike="noStrike" dirty="0">
                <a:solidFill>
                  <a:srgbClr val="C00000"/>
                </a:solidFill>
                <a:effectLst/>
              </a:rPr>
              <a:t>Proliferation of in-app capabilities</a:t>
            </a:r>
            <a:br>
              <a:rPr lang="en-US" sz="2500" b="0" dirty="0">
                <a:solidFill>
                  <a:srgbClr val="C00000"/>
                </a:solidFill>
                <a:effectLst/>
              </a:rPr>
            </a:br>
            <a:br>
              <a:rPr lang="en-US" sz="2500" dirty="0">
                <a:solidFill>
                  <a:srgbClr val="C00000"/>
                </a:solidFill>
              </a:rPr>
            </a:br>
            <a:endParaRPr lang="en-US" sz="2500" dirty="0">
              <a:solidFill>
                <a:srgbClr val="C00000"/>
              </a:solidFill>
            </a:endParaRP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0" name="TextBox 9">
            <a:extLst>
              <a:ext uri="{FF2B5EF4-FFF2-40B4-BE49-F238E27FC236}">
                <a16:creationId xmlns:a16="http://schemas.microsoft.com/office/drawing/2014/main" id="{D1110088-9E74-D9C6-B5D8-007AA6C6C17B}"/>
              </a:ext>
            </a:extLst>
          </p:cNvPr>
          <p:cNvSpPr txBox="1"/>
          <p:nvPr/>
        </p:nvSpPr>
        <p:spPr>
          <a:xfrm>
            <a:off x="2933700" y="2378651"/>
            <a:ext cx="8420100" cy="646331"/>
          </a:xfrm>
          <a:prstGeom prst="rect">
            <a:avLst/>
          </a:prstGeom>
          <a:noFill/>
        </p:spPr>
        <p:txBody>
          <a:bodyPr wrap="square">
            <a:spAutoFit/>
          </a:bodyPr>
          <a:lstStyle/>
          <a:p>
            <a:pPr rtl="0">
              <a:spcBef>
                <a:spcPts val="0"/>
              </a:spcBef>
              <a:spcAft>
                <a:spcPts val="1200"/>
              </a:spcAft>
            </a:pPr>
            <a:r>
              <a:rPr lang="en-US" sz="1800" b="0" i="0" u="none" strike="noStrike" dirty="0">
                <a:effectLst/>
                <a:latin typeface="Arial" panose="020B0604020202020204" pitchFamily="34" charset="0"/>
              </a:rPr>
              <a:t>Before developing something from scratch check if an analogous capability is offered in an existing application or system.</a:t>
            </a:r>
          </a:p>
        </p:txBody>
      </p:sp>
      <p:pic>
        <p:nvPicPr>
          <p:cNvPr id="2050" name="Picture 2" descr="Generative AI Chatbot Platform for Customer Service | BOTfriends.de">
            <a:extLst>
              <a:ext uri="{FF2B5EF4-FFF2-40B4-BE49-F238E27FC236}">
                <a16:creationId xmlns:a16="http://schemas.microsoft.com/office/drawing/2014/main" id="{54E4D14E-D39B-B58E-4047-D42E0C1957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5110"/>
          <a:stretch/>
        </p:blipFill>
        <p:spPr bwMode="auto">
          <a:xfrm>
            <a:off x="3576918" y="3111754"/>
            <a:ext cx="3073400" cy="37596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B1D8EA0-2F35-D0DF-AD6A-FF72DF74C57F}"/>
              </a:ext>
            </a:extLst>
          </p:cNvPr>
          <p:cNvPicPr>
            <a:picLocks noChangeAspect="1"/>
          </p:cNvPicPr>
          <p:nvPr/>
        </p:nvPicPr>
        <p:blipFill>
          <a:blip r:embed="rId4"/>
          <a:stretch>
            <a:fillRect/>
          </a:stretch>
        </p:blipFill>
        <p:spPr>
          <a:xfrm>
            <a:off x="8305800" y="2921590"/>
            <a:ext cx="1933462" cy="3559894"/>
          </a:xfrm>
          <a:prstGeom prst="rect">
            <a:avLst/>
          </a:prstGeom>
        </p:spPr>
      </p:pic>
    </p:spTree>
    <p:extLst>
      <p:ext uri="{BB962C8B-B14F-4D97-AF65-F5344CB8AC3E}">
        <p14:creationId xmlns:p14="http://schemas.microsoft.com/office/powerpoint/2010/main" val="2529799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932112" y="1371600"/>
            <a:ext cx="8421688" cy="1325563"/>
          </a:xfrm>
        </p:spPr>
        <p:txBody>
          <a:bodyPr>
            <a:noAutofit/>
          </a:bodyPr>
          <a:lstStyle/>
          <a:p>
            <a:pPr rtl="0">
              <a:spcBef>
                <a:spcPts val="0"/>
              </a:spcBef>
              <a:spcAft>
                <a:spcPts val="0"/>
              </a:spcAft>
            </a:pPr>
            <a:r>
              <a:rPr lang="en-US" sz="2500" b="0" i="0" u="none" strike="noStrike" dirty="0">
                <a:solidFill>
                  <a:srgbClr val="C00000"/>
                </a:solidFill>
                <a:effectLst/>
              </a:rPr>
              <a:t>Trend: The Rise of Multimodality</a:t>
            </a:r>
            <a:br>
              <a:rPr lang="en-US" sz="2500" b="0" dirty="0">
                <a:solidFill>
                  <a:srgbClr val="C00000"/>
                </a:solidFill>
                <a:effectLst/>
              </a:rPr>
            </a:br>
            <a:br>
              <a:rPr lang="en-US" sz="2500" dirty="0">
                <a:solidFill>
                  <a:srgbClr val="C00000"/>
                </a:solidFill>
              </a:rPr>
            </a:br>
            <a:endParaRPr lang="en-US" sz="2500" dirty="0">
              <a:solidFill>
                <a:srgbClr val="C00000"/>
              </a:solidFill>
            </a:endParaRP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rPr>
              <a:t>Generative AI</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0" name="TextBox 9">
            <a:extLst>
              <a:ext uri="{FF2B5EF4-FFF2-40B4-BE49-F238E27FC236}">
                <a16:creationId xmlns:a16="http://schemas.microsoft.com/office/drawing/2014/main" id="{D1110088-9E74-D9C6-B5D8-007AA6C6C17B}"/>
              </a:ext>
            </a:extLst>
          </p:cNvPr>
          <p:cNvSpPr txBox="1"/>
          <p:nvPr/>
        </p:nvSpPr>
        <p:spPr>
          <a:xfrm>
            <a:off x="2932112" y="2286000"/>
            <a:ext cx="8420100" cy="2730043"/>
          </a:xfrm>
          <a:prstGeom prst="rect">
            <a:avLst/>
          </a:prstGeom>
          <a:noFill/>
        </p:spPr>
        <p:txBody>
          <a:bodyPr wrap="square">
            <a:spAutoFit/>
          </a:bodyPr>
          <a:lstStyle/>
          <a:p>
            <a:pPr rtl="0" fontAlgn="base">
              <a:lnSpc>
                <a:spcPct val="150000"/>
              </a:lnSpc>
              <a:spcBef>
                <a:spcPts val="0"/>
              </a:spcBef>
              <a:spcAft>
                <a:spcPts val="0"/>
              </a:spcAft>
            </a:pPr>
            <a:r>
              <a:rPr lang="en-US" sz="1800" b="1" i="0" u="none" strike="noStrike" dirty="0">
                <a:effectLst/>
                <a:latin typeface="Arial" panose="020B0604020202020204" pitchFamily="34" charset="0"/>
              </a:rPr>
              <a:t>What is multimodality in generative AI? </a:t>
            </a:r>
            <a:r>
              <a:rPr lang="en-US" dirty="0">
                <a:latin typeface="Arial" panose="020B0604020202020204" pitchFamily="34" charset="0"/>
              </a:rPr>
              <a:t>U</a:t>
            </a:r>
            <a:r>
              <a:rPr lang="en-US" sz="1800" b="0" i="0" u="none" strike="noStrike" dirty="0">
                <a:effectLst/>
                <a:latin typeface="Arial" panose="020B0604020202020204" pitchFamily="34" charset="0"/>
              </a:rPr>
              <a:t>nderstand and generate content in different data modes like text, images, and audio, not just one medium.</a:t>
            </a:r>
          </a:p>
          <a:p>
            <a:pPr rtl="0" fontAlgn="base">
              <a:lnSpc>
                <a:spcPct val="200000"/>
              </a:lnSpc>
              <a:spcBef>
                <a:spcPts val="0"/>
              </a:spcBef>
              <a:spcAft>
                <a:spcPts val="0"/>
              </a:spcAft>
            </a:pPr>
            <a:r>
              <a:rPr lang="en-US" sz="1800" b="1" i="0" u="none" strike="noStrike" dirty="0">
                <a:effectLst/>
                <a:latin typeface="Arial" panose="020B0604020202020204" pitchFamily="34" charset="0"/>
              </a:rPr>
              <a:t>How can you explore multimodality?</a:t>
            </a:r>
          </a:p>
          <a:p>
            <a:pPr marL="742950" lvl="1" indent="-285750" rtl="0" fontAlgn="base">
              <a:lnSpc>
                <a:spcPct val="150000"/>
              </a:lnSpc>
              <a:spcBef>
                <a:spcPts val="0"/>
              </a:spcBef>
              <a:spcAft>
                <a:spcPts val="1200"/>
              </a:spcAft>
              <a:buFont typeface="Arial" panose="020B0604020202020204" pitchFamily="34" charset="0"/>
              <a:buChar char="•"/>
            </a:pPr>
            <a:r>
              <a:rPr lang="en-US" sz="1400" b="0" i="0" u="none" strike="noStrike" dirty="0">
                <a:effectLst/>
                <a:latin typeface="Arial" panose="020B0604020202020204" pitchFamily="34" charset="0"/>
              </a:rPr>
              <a:t>Business users should explore chatbots like ChatGPT and Bard for their multimodal capabilities. </a:t>
            </a:r>
            <a:r>
              <a:rPr lang="en-US" sz="1400" b="0" i="0" u="none" strike="noStrike">
                <a:effectLst/>
                <a:latin typeface="Arial" panose="020B0604020202020204" pitchFamily="34" charset="0"/>
              </a:rPr>
              <a:t>They can </a:t>
            </a:r>
            <a:r>
              <a:rPr lang="en-US" sz="1400" b="0" i="0" u="none" strike="noStrike" dirty="0">
                <a:effectLst/>
                <a:latin typeface="Arial" panose="020B0604020202020204" pitchFamily="34" charset="0"/>
              </a:rPr>
              <a:t>improve productivity from their interfaces by automating customer service, aiding content creation, simplifying data analysis, and interpreting visual and textual data.</a:t>
            </a:r>
          </a:p>
        </p:txBody>
      </p:sp>
    </p:spTree>
    <p:extLst>
      <p:ext uri="{BB962C8B-B14F-4D97-AF65-F5344CB8AC3E}">
        <p14:creationId xmlns:p14="http://schemas.microsoft.com/office/powerpoint/2010/main" val="2771852199"/>
      </p:ext>
    </p:extLst>
  </p:cSld>
  <p:clrMapOvr>
    <a:masterClrMapping/>
  </p:clrMapOvr>
</p:sld>
</file>

<file path=ppt/theme/theme1.xml><?xml version="1.0" encoding="utf-8"?>
<a:theme xmlns:a="http://schemas.openxmlformats.org/drawingml/2006/main" name="Tech Computer 16x9">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901026.potx" id="{FD85E87A-7813-4F67-9E59-69B5487A1910}" vid="{BDF94C36-3ACF-4CF1-939F-F4211E6D666F}"/>
    </a:ext>
  </a:extLst>
</a:theme>
</file>

<file path=ppt/theme/theme2.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 id="{11346FDE-2DA4-453A-ACF7-41117CE5C235}" vid="{A628C74B-DC45-4C37-9A15-B37206CA4560}"/>
    </a:ext>
  </a:extLst>
</a:theme>
</file>

<file path=ppt/theme/theme3.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TechComputer">
      <a:dk1>
        <a:srgbClr val="000000"/>
      </a:dk1>
      <a:lt1>
        <a:sysClr val="window" lastClr="FFFFFF"/>
      </a:lt1>
      <a:dk2>
        <a:srgbClr val="4D4D4D"/>
      </a:dk2>
      <a:lt2>
        <a:srgbClr val="DDDDDD"/>
      </a:lt2>
      <a:accent1>
        <a:srgbClr val="92D050"/>
      </a:accent1>
      <a:accent2>
        <a:srgbClr val="F7C331"/>
      </a:accent2>
      <a:accent3>
        <a:srgbClr val="47B8C7"/>
      </a:accent3>
      <a:accent4>
        <a:srgbClr val="B074BA"/>
      </a:accent4>
      <a:accent5>
        <a:srgbClr val="F34D47"/>
      </a:accent5>
      <a:accent6>
        <a:srgbClr val="FA8F30"/>
      </a:accent6>
      <a:hlink>
        <a:srgbClr val="47B8C7"/>
      </a:hlink>
      <a:folHlink>
        <a:srgbClr val="969696"/>
      </a:folHlink>
    </a:clrScheme>
    <a:fontScheme name="Consolas-Candara">
      <a:majorFont>
        <a:latin typeface="Consolas"/>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technology circuit board design presentation (widescreen)</Template>
  <TotalTime>455</TotalTime>
  <Words>1991</Words>
  <Application>Microsoft Office PowerPoint</Application>
  <PresentationFormat>Widescreen</PresentationFormat>
  <Paragraphs>251</Paragraphs>
  <Slides>27</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Arial </vt:lpstr>
      <vt:lpstr>Avenir</vt:lpstr>
      <vt:lpstr>Avenir Book</vt:lpstr>
      <vt:lpstr>Calibri</vt:lpstr>
      <vt:lpstr>Candara</vt:lpstr>
      <vt:lpstr>Consolas</vt:lpstr>
      <vt:lpstr>Courier New</vt:lpstr>
      <vt:lpstr>Tenorite</vt:lpstr>
      <vt:lpstr>Wingdings</vt:lpstr>
      <vt:lpstr>Tech Computer 16x9</vt:lpstr>
      <vt:lpstr>Office Theme</vt:lpstr>
      <vt:lpstr>Generative AI</vt:lpstr>
      <vt:lpstr>Today’s Speakers</vt:lpstr>
      <vt:lpstr>PowerPoint Presentation</vt:lpstr>
      <vt:lpstr>Trends</vt:lpstr>
      <vt:lpstr>Top Priorities for Gen AI </vt:lpstr>
      <vt:lpstr>The focus on value  </vt:lpstr>
      <vt:lpstr>Assessing the Value of Gen AI  </vt:lpstr>
      <vt:lpstr>Proliferation of in-app capabilities  </vt:lpstr>
      <vt:lpstr>Trend: The Rise of Multimodality  </vt:lpstr>
      <vt:lpstr>PowerPoint Presentation</vt:lpstr>
      <vt:lpstr>Trend: The Continued Dominance of RAG   </vt:lpstr>
      <vt:lpstr>Rag: Example 1</vt:lpstr>
      <vt:lpstr>Rag: Example 2</vt:lpstr>
      <vt:lpstr>Rag Process</vt:lpstr>
      <vt:lpstr>Rag benefits</vt:lpstr>
      <vt:lpstr>Challenges &amp; Limitations</vt:lpstr>
      <vt:lpstr>PowerPoint Presentation</vt:lpstr>
      <vt:lpstr>PowerPoint Presentation</vt:lpstr>
      <vt:lpstr>PowerPoint Presentation</vt:lpstr>
      <vt:lpstr>PowerPoint Presentation</vt:lpstr>
      <vt:lpstr>Best Practices</vt:lpstr>
      <vt:lpstr>Best Practice: Start with existing NLP when building own</vt:lpstr>
      <vt:lpstr>Best Practice: Maintain Interoperability when building own</vt:lpstr>
      <vt:lpstr>Work with departments and teams to identify new use cases  </vt:lpstr>
      <vt:lpstr>Prioritize Established Use-Cases in building Gen AI Applications  </vt:lpstr>
      <vt:lpstr>Establish LLMOps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AI</dc:title>
  <dc:creator>Morgan Whitehead</dc:creator>
  <cp:lastModifiedBy>alex wurm</cp:lastModifiedBy>
  <cp:revision>57</cp:revision>
  <dcterms:created xsi:type="dcterms:W3CDTF">2024-01-22T19:21:30Z</dcterms:created>
  <dcterms:modified xsi:type="dcterms:W3CDTF">2024-01-23T23:20:32Z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